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9" r:id="rId2"/>
    <p:sldId id="256" r:id="rId3"/>
    <p:sldId id="257" r:id="rId4"/>
    <p:sldId id="260" r:id="rId5"/>
    <p:sldId id="258" r:id="rId6"/>
    <p:sldId id="264" r:id="rId7"/>
    <p:sldId id="263" r:id="rId8"/>
    <p:sldId id="261" r:id="rId9"/>
    <p:sldId id="262" r:id="rId10"/>
    <p:sldId id="270" r:id="rId11"/>
    <p:sldId id="265" r:id="rId12"/>
    <p:sldId id="271" r:id="rId13"/>
    <p:sldId id="266" r:id="rId14"/>
    <p:sldId id="267" r:id="rId15"/>
    <p:sldId id="268" r:id="rId16"/>
    <p:sldId id="269" r:id="rId17"/>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28" autoAdjust="0"/>
    <p:restoredTop sz="54046" autoAdjust="0"/>
  </p:normalViewPr>
  <p:slideViewPr>
    <p:cSldViewPr snapToGrid="0">
      <p:cViewPr varScale="1">
        <p:scale>
          <a:sx n="40" d="100"/>
          <a:sy n="40" d="100"/>
        </p:scale>
        <p:origin x="437"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1EE0300D-F930-41F5-8520-2B62ABC0C7AC}" type="datetimeFigureOut">
              <a:rPr lang="en-US" smtClean="0"/>
              <a:t>25-Jun-18</a:t>
            </a:fld>
            <a:endParaRPr lang="en-US"/>
          </a:p>
        </p:txBody>
      </p:sp>
      <p:sp>
        <p:nvSpPr>
          <p:cNvPr id="4" name="Slide Image Placeholder 3"/>
          <p:cNvSpPr>
            <a:spLocks noGrp="1" noRot="1" noChangeAspect="1"/>
          </p:cNvSpPr>
          <p:nvPr>
            <p:ph type="sldImg" idx="2"/>
          </p:nvPr>
        </p:nvSpPr>
        <p:spPr>
          <a:xfrm>
            <a:off x="420688" y="1241425"/>
            <a:ext cx="5956300"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28585"/>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5"/>
            <a:ext cx="2945659" cy="498055"/>
          </a:xfrm>
          <a:prstGeom prst="rect">
            <a:avLst/>
          </a:prstGeom>
        </p:spPr>
        <p:txBody>
          <a:bodyPr vert="horz" lIns="91440" tIns="45720" rIns="91440" bIns="45720" rtlCol="0" anchor="b"/>
          <a:lstStyle>
            <a:lvl1pPr algn="r">
              <a:defRPr sz="1200"/>
            </a:lvl1pPr>
          </a:lstStyle>
          <a:p>
            <a:fld id="{3FA09113-A5A5-465D-89B1-087C057E88A0}" type="slidenum">
              <a:rPr lang="en-US" smtClean="0"/>
              <a:t>‹#›</a:t>
            </a:fld>
            <a:endParaRPr lang="en-US"/>
          </a:p>
        </p:txBody>
      </p:sp>
    </p:spTree>
    <p:extLst>
      <p:ext uri="{BB962C8B-B14F-4D97-AF65-F5344CB8AC3E}">
        <p14:creationId xmlns:p14="http://schemas.microsoft.com/office/powerpoint/2010/main" val="1178219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MIHI </a:t>
            </a:r>
            <a:br>
              <a:rPr lang="en-US" dirty="0" smtClean="0"/>
            </a:br>
            <a:r>
              <a:rPr lang="en-US" dirty="0" smtClean="0"/>
              <a:t/>
            </a:r>
            <a:br>
              <a:rPr lang="en-US" dirty="0" smtClean="0"/>
            </a:br>
            <a:r>
              <a:rPr lang="en-US" dirty="0" smtClean="0"/>
              <a:t>Where </a:t>
            </a:r>
            <a:r>
              <a:rPr lang="en-US" dirty="0" smtClean="0"/>
              <a:t>did this come from:</a:t>
            </a:r>
          </a:p>
          <a:p>
            <a:endParaRPr lang="en-US" dirty="0" smtClean="0"/>
          </a:p>
          <a:p>
            <a:r>
              <a:rPr lang="en-US" dirty="0" smtClean="0"/>
              <a:t>A</a:t>
            </a:r>
            <a:r>
              <a:rPr lang="en-US" baseline="0" dirty="0" smtClean="0"/>
              <a:t> rather robust conversation around the exec table and it was clear that even amongst some pretty experienced Principals there was confusion and lack of clarity which led us to the question of how less experienced or  more isolated Principals were getting on when confronted with a child that acts out violently.</a:t>
            </a:r>
          </a:p>
          <a:p>
            <a:endParaRPr lang="en-US" baseline="0" dirty="0" smtClean="0"/>
          </a:p>
          <a:p>
            <a:r>
              <a:rPr lang="en-US" baseline="0" dirty="0" smtClean="0"/>
              <a:t>Not my intention today to go into great detail on the findings and outcomes as these have yet to be compiled and checked by the working group to ensure they are 1) accurate and 2) a true reflection of the findings from the group, I will however go into the process and how the task has evolved.</a:t>
            </a:r>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fld id="{3FA09113-A5A5-465D-89B1-087C057E88A0}" type="slidenum">
              <a:rPr lang="en-US" smtClean="0"/>
              <a:t>1</a:t>
            </a:fld>
            <a:endParaRPr lang="en-US"/>
          </a:p>
        </p:txBody>
      </p:sp>
    </p:spTree>
    <p:extLst>
      <p:ext uri="{BB962C8B-B14F-4D97-AF65-F5344CB8AC3E}">
        <p14:creationId xmlns:p14="http://schemas.microsoft.com/office/powerpoint/2010/main" val="30541592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have identified supporting links</a:t>
            </a:r>
            <a:r>
              <a:rPr lang="en-US" baseline="0" dirty="0" smtClean="0"/>
              <a:t> </a:t>
            </a:r>
            <a:r>
              <a:rPr lang="en-US" dirty="0" smtClean="0"/>
              <a:t>and pathways for</a:t>
            </a:r>
            <a:r>
              <a:rPr lang="en-US" baseline="0" dirty="0" smtClean="0"/>
              <a:t> guidance that can be attached to each of these questions when the </a:t>
            </a:r>
            <a:r>
              <a:rPr lang="en-US" baseline="0" dirty="0" smtClean="0"/>
              <a:t>resource </a:t>
            </a:r>
            <a:r>
              <a:rPr lang="en-US" baseline="0" dirty="0" smtClean="0"/>
              <a:t>is launched</a:t>
            </a:r>
            <a:r>
              <a:rPr lang="en-US" baseline="0" dirty="0" smtClean="0"/>
              <a:t>.</a:t>
            </a:r>
          </a:p>
          <a:p>
            <a:r>
              <a:rPr lang="en-US" baseline="0" dirty="0" smtClean="0"/>
              <a:t>Accessing and using the guidelines for stand down and suspension</a:t>
            </a:r>
          </a:p>
          <a:p>
            <a:r>
              <a:rPr lang="en-US" baseline="0" dirty="0" smtClean="0"/>
              <a:t>What links do we have to support particularly in an isolated or small school context?</a:t>
            </a:r>
          </a:p>
          <a:p>
            <a:r>
              <a:rPr lang="en-US" baseline="0" dirty="0" smtClean="0"/>
              <a:t>Repair and reflection</a:t>
            </a:r>
          </a:p>
          <a:p>
            <a:r>
              <a:rPr lang="en-US" baseline="0" dirty="0" smtClean="0"/>
              <a:t>What do we need to do/learn now based on this knowledge.</a:t>
            </a:r>
          </a:p>
          <a:p>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3FA09113-A5A5-465D-89B1-087C057E88A0}" type="slidenum">
              <a:rPr lang="en-US" smtClean="0"/>
              <a:t>10</a:t>
            </a:fld>
            <a:endParaRPr lang="en-US"/>
          </a:p>
        </p:txBody>
      </p:sp>
    </p:spTree>
    <p:extLst>
      <p:ext uri="{BB962C8B-B14F-4D97-AF65-F5344CB8AC3E}">
        <p14:creationId xmlns:p14="http://schemas.microsoft.com/office/powerpoint/2010/main" val="3875505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was some debate over the legal</a:t>
            </a:r>
            <a:r>
              <a:rPr lang="en-US" baseline="0" dirty="0" smtClean="0"/>
              <a:t> side of things particularly given the personal liability we now hold under the H and S at work act.   We took this question to the NZEI legal team for </a:t>
            </a:r>
            <a:r>
              <a:rPr lang="en-US" baseline="0" dirty="0" smtClean="0"/>
              <a:t>clarification</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FA09113-A5A5-465D-89B1-087C057E88A0}" type="slidenum">
              <a:rPr lang="en-US" smtClean="0"/>
              <a:t>11</a:t>
            </a:fld>
            <a:endParaRPr lang="en-US"/>
          </a:p>
        </p:txBody>
      </p:sp>
    </p:spTree>
    <p:extLst>
      <p:ext uri="{BB962C8B-B14F-4D97-AF65-F5344CB8AC3E}">
        <p14:creationId xmlns:p14="http://schemas.microsoft.com/office/powerpoint/2010/main" val="26757291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Corallane</a:t>
            </a:r>
            <a:r>
              <a:rPr lang="en-US" baseline="0" dirty="0" smtClean="0"/>
              <a:t> looked through past case law to see if there was any </a:t>
            </a:r>
            <a:r>
              <a:rPr lang="en-US" baseline="0" dirty="0" smtClean="0"/>
              <a:t>precedent </a:t>
            </a:r>
            <a:r>
              <a:rPr lang="en-US" baseline="0" dirty="0" smtClean="0"/>
              <a:t>set and the simple answer is that there is not in an educational context.  Until there comes a day when this is actually tried and </a:t>
            </a:r>
            <a:r>
              <a:rPr lang="en-US" baseline="0" dirty="0" smtClean="0"/>
              <a:t>tested </a:t>
            </a:r>
            <a:r>
              <a:rPr lang="en-US" baseline="0" dirty="0" smtClean="0"/>
              <a:t>in a court it is hard to give a definitive answer however what is clear is that it is not the fact that knowledge of potential harm exists but what steps you have taken to manage it that is the key factor.</a:t>
            </a:r>
            <a:endParaRPr lang="en-US" dirty="0"/>
          </a:p>
        </p:txBody>
      </p:sp>
      <p:sp>
        <p:nvSpPr>
          <p:cNvPr id="4" name="Slide Number Placeholder 3"/>
          <p:cNvSpPr>
            <a:spLocks noGrp="1"/>
          </p:cNvSpPr>
          <p:nvPr>
            <p:ph type="sldNum" sz="quarter" idx="10"/>
          </p:nvPr>
        </p:nvSpPr>
        <p:spPr/>
        <p:txBody>
          <a:bodyPr/>
          <a:lstStyle/>
          <a:p>
            <a:fld id="{3FA09113-A5A5-465D-89B1-087C057E88A0}" type="slidenum">
              <a:rPr lang="en-US" smtClean="0"/>
              <a:t>12</a:t>
            </a:fld>
            <a:endParaRPr lang="en-US"/>
          </a:p>
        </p:txBody>
      </p:sp>
    </p:spTree>
    <p:extLst>
      <p:ext uri="{BB962C8B-B14F-4D97-AF65-F5344CB8AC3E}">
        <p14:creationId xmlns:p14="http://schemas.microsoft.com/office/powerpoint/2010/main" val="4617149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part of the discussion over the two days things came up that were definitely related to the</a:t>
            </a:r>
            <a:r>
              <a:rPr lang="en-US" baseline="0" dirty="0" smtClean="0"/>
              <a:t> issue but not necessarily within the scope of this project.  Rather than cast them aside we have identified them as possible areas for  the CPPA to explore into the future.</a:t>
            </a:r>
          </a:p>
          <a:p>
            <a:endParaRPr lang="en-US" baseline="0" dirty="0" smtClean="0"/>
          </a:p>
          <a:p>
            <a:r>
              <a:rPr lang="en-US" dirty="0" smtClean="0"/>
              <a:t>How quickly are we identifying these issues for new Principals</a:t>
            </a:r>
          </a:p>
          <a:p>
            <a:r>
              <a:rPr lang="en-US" dirty="0" smtClean="0"/>
              <a:t>Once your staff is trained how do you bring new recruits up to speed.</a:t>
            </a:r>
          </a:p>
          <a:p>
            <a:r>
              <a:rPr lang="en-US" dirty="0" smtClean="0"/>
              <a:t>ITE advisory Board could</a:t>
            </a:r>
            <a:r>
              <a:rPr lang="en-US" baseline="0" dirty="0" smtClean="0"/>
              <a:t> engage with teacher training providers, why is this not covered in preservice?</a:t>
            </a:r>
          </a:p>
          <a:p>
            <a:r>
              <a:rPr lang="en-US" dirty="0" smtClean="0"/>
              <a:t>What opportunities</a:t>
            </a:r>
            <a:r>
              <a:rPr lang="en-US" baseline="0" dirty="0" smtClean="0"/>
              <a:t> to Boards have to understand these issues?</a:t>
            </a:r>
          </a:p>
          <a:p>
            <a:r>
              <a:rPr lang="en-US" dirty="0" smtClean="0"/>
              <a:t>Linking</a:t>
            </a:r>
            <a:r>
              <a:rPr lang="en-US" baseline="0" dirty="0" smtClean="0"/>
              <a:t> new grads to a network for support through RTLB</a:t>
            </a:r>
          </a:p>
          <a:p>
            <a:endParaRPr lang="en-US" dirty="0"/>
          </a:p>
        </p:txBody>
      </p:sp>
      <p:sp>
        <p:nvSpPr>
          <p:cNvPr id="4" name="Slide Number Placeholder 3"/>
          <p:cNvSpPr>
            <a:spLocks noGrp="1"/>
          </p:cNvSpPr>
          <p:nvPr>
            <p:ph type="sldNum" sz="quarter" idx="10"/>
          </p:nvPr>
        </p:nvSpPr>
        <p:spPr/>
        <p:txBody>
          <a:bodyPr/>
          <a:lstStyle/>
          <a:p>
            <a:fld id="{3FA09113-A5A5-465D-89B1-087C057E88A0}" type="slidenum">
              <a:rPr lang="en-US" smtClean="0"/>
              <a:t>13</a:t>
            </a:fld>
            <a:endParaRPr lang="en-US"/>
          </a:p>
        </p:txBody>
      </p:sp>
    </p:spTree>
    <p:extLst>
      <p:ext uri="{BB962C8B-B14F-4D97-AF65-F5344CB8AC3E}">
        <p14:creationId xmlns:p14="http://schemas.microsoft.com/office/powerpoint/2010/main" val="842087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part of the discussion over the two days things came up that were definitely related to the</a:t>
            </a:r>
            <a:r>
              <a:rPr lang="en-US" baseline="0" dirty="0" smtClean="0"/>
              <a:t> issue but not necessarily within the scope of this project.  Rather than cast them aside we have identified them as possible areas for  the CPPA to explore into the future.</a:t>
            </a:r>
          </a:p>
          <a:p>
            <a:endParaRPr lang="en-US" baseline="0" dirty="0" smtClean="0"/>
          </a:p>
          <a:p>
            <a:r>
              <a:rPr lang="en-US" dirty="0" smtClean="0"/>
              <a:t>Addressing</a:t>
            </a:r>
            <a:r>
              <a:rPr lang="en-US" baseline="0" dirty="0" smtClean="0"/>
              <a:t> the complexity of the issue with more advanced training</a:t>
            </a:r>
          </a:p>
          <a:p>
            <a:r>
              <a:rPr lang="en-US" baseline="0" dirty="0" smtClean="0"/>
              <a:t>Supervision , not something you do at the bottom of the cliff</a:t>
            </a:r>
          </a:p>
          <a:p>
            <a:r>
              <a:rPr lang="en-US" baseline="0" dirty="0" smtClean="0"/>
              <a:t>System is cumbersome and poorly designed make it better</a:t>
            </a:r>
          </a:p>
          <a:p>
            <a:r>
              <a:rPr lang="en-US" baseline="0" dirty="0" smtClean="0"/>
              <a:t>CPPA events for this purpose remove from the </a:t>
            </a:r>
            <a:r>
              <a:rPr lang="en-US" baseline="0" dirty="0" err="1" smtClean="0"/>
              <a:t>eval</a:t>
            </a:r>
            <a:r>
              <a:rPr lang="en-US" baseline="0" dirty="0" smtClean="0"/>
              <a:t> </a:t>
            </a:r>
            <a:r>
              <a:rPr lang="en-US" baseline="0" dirty="0" err="1" smtClean="0"/>
              <a:t>assoc</a:t>
            </a:r>
            <a:r>
              <a:rPr lang="en-US" baseline="0" dirty="0" smtClean="0"/>
              <a:t> mentoring connotation</a:t>
            </a:r>
          </a:p>
          <a:p>
            <a:r>
              <a:rPr lang="en-US" baseline="0" dirty="0" smtClean="0"/>
              <a:t>Direct communication with BOT chairs rather than through the Principal </a:t>
            </a:r>
            <a:endParaRPr lang="en-US" dirty="0"/>
          </a:p>
        </p:txBody>
      </p:sp>
      <p:sp>
        <p:nvSpPr>
          <p:cNvPr id="4" name="Slide Number Placeholder 3"/>
          <p:cNvSpPr>
            <a:spLocks noGrp="1"/>
          </p:cNvSpPr>
          <p:nvPr>
            <p:ph type="sldNum" sz="quarter" idx="10"/>
          </p:nvPr>
        </p:nvSpPr>
        <p:spPr/>
        <p:txBody>
          <a:bodyPr/>
          <a:lstStyle/>
          <a:p>
            <a:fld id="{3FA09113-A5A5-465D-89B1-087C057E88A0}" type="slidenum">
              <a:rPr lang="en-US" smtClean="0"/>
              <a:t>14</a:t>
            </a:fld>
            <a:endParaRPr lang="en-US"/>
          </a:p>
        </p:txBody>
      </p:sp>
    </p:spTree>
    <p:extLst>
      <p:ext uri="{BB962C8B-B14F-4D97-AF65-F5344CB8AC3E}">
        <p14:creationId xmlns:p14="http://schemas.microsoft.com/office/powerpoint/2010/main" val="30348206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My initial part here is done  I have here a drive</a:t>
            </a:r>
            <a:r>
              <a:rPr lang="en-US" baseline="0" dirty="0" smtClean="0"/>
              <a:t> and a copy of todays presentation for the next exec meeting for them to consider the points raised here and the next steps for this project and inform the working party of the outcome.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FA09113-A5A5-465D-89B1-087C057E88A0}" type="slidenum">
              <a:rPr lang="en-US" smtClean="0"/>
              <a:t>15</a:t>
            </a:fld>
            <a:endParaRPr lang="en-US"/>
          </a:p>
        </p:txBody>
      </p:sp>
    </p:spTree>
    <p:extLst>
      <p:ext uri="{BB962C8B-B14F-4D97-AF65-F5344CB8AC3E}">
        <p14:creationId xmlns:p14="http://schemas.microsoft.com/office/powerpoint/2010/main" val="10309328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Thanks to the people </a:t>
            </a:r>
            <a:r>
              <a:rPr lang="en-US" smtClean="0"/>
              <a:t>on the </a:t>
            </a:r>
            <a:r>
              <a:rPr lang="en-US" dirty="0" smtClean="0"/>
              <a:t>working party for their time and effort on this.  I think we have made a positive start to helping in small way with an issue that</a:t>
            </a:r>
            <a:r>
              <a:rPr lang="en-US" baseline="0" dirty="0" smtClean="0"/>
              <a:t> is widespread and affects us all at some point in time.    </a:t>
            </a:r>
          </a:p>
          <a:p>
            <a:endParaRPr lang="en-US" baseline="0" dirty="0" smtClean="0"/>
          </a:p>
          <a:p>
            <a:r>
              <a:rPr lang="en-US" baseline="0" dirty="0" smtClean="0"/>
              <a:t>Thanks for listening</a:t>
            </a:r>
          </a:p>
          <a:p>
            <a:endParaRPr lang="en-US" dirty="0"/>
          </a:p>
        </p:txBody>
      </p:sp>
      <p:sp>
        <p:nvSpPr>
          <p:cNvPr id="4" name="Slide Number Placeholder 3"/>
          <p:cNvSpPr>
            <a:spLocks noGrp="1"/>
          </p:cNvSpPr>
          <p:nvPr>
            <p:ph type="sldNum" sz="quarter" idx="10"/>
          </p:nvPr>
        </p:nvSpPr>
        <p:spPr/>
        <p:txBody>
          <a:bodyPr/>
          <a:lstStyle/>
          <a:p>
            <a:fld id="{3FA09113-A5A5-465D-89B1-087C057E88A0}" type="slidenum">
              <a:rPr lang="en-US" smtClean="0"/>
              <a:t>16</a:t>
            </a:fld>
            <a:endParaRPr lang="en-US"/>
          </a:p>
        </p:txBody>
      </p:sp>
    </p:spTree>
    <p:extLst>
      <p:ext uri="{BB962C8B-B14F-4D97-AF65-F5344CB8AC3E}">
        <p14:creationId xmlns:p14="http://schemas.microsoft.com/office/powerpoint/2010/main" val="3712308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a result </a:t>
            </a:r>
            <a:r>
              <a:rPr lang="en-US" dirty="0" smtClean="0"/>
              <a:t>the exec </a:t>
            </a:r>
            <a:r>
              <a:rPr lang="en-US" dirty="0" smtClean="0"/>
              <a:t>agreed on the following terms of reference for the project </a:t>
            </a:r>
            <a:endParaRPr lang="en-US" dirty="0"/>
          </a:p>
        </p:txBody>
      </p:sp>
      <p:sp>
        <p:nvSpPr>
          <p:cNvPr id="4" name="Slide Number Placeholder 3"/>
          <p:cNvSpPr>
            <a:spLocks noGrp="1"/>
          </p:cNvSpPr>
          <p:nvPr>
            <p:ph type="sldNum" sz="quarter" idx="10"/>
          </p:nvPr>
        </p:nvSpPr>
        <p:spPr/>
        <p:txBody>
          <a:bodyPr/>
          <a:lstStyle/>
          <a:p>
            <a:fld id="{3FA09113-A5A5-465D-89B1-087C057E88A0}" type="slidenum">
              <a:rPr lang="en-US" smtClean="0"/>
              <a:t>2</a:t>
            </a:fld>
            <a:endParaRPr lang="en-US"/>
          </a:p>
        </p:txBody>
      </p:sp>
    </p:spTree>
    <p:extLst>
      <p:ext uri="{BB962C8B-B14F-4D97-AF65-F5344CB8AC3E}">
        <p14:creationId xmlns:p14="http://schemas.microsoft.com/office/powerpoint/2010/main" val="19950222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Getting</a:t>
            </a:r>
            <a:r>
              <a:rPr lang="en-US" baseline="0" dirty="0" smtClean="0"/>
              <a:t> so many professionals into one room was always going to take time however we worked on the following timeframe </a:t>
            </a:r>
            <a:endParaRPr lang="en-US" dirty="0"/>
          </a:p>
        </p:txBody>
      </p:sp>
      <p:sp>
        <p:nvSpPr>
          <p:cNvPr id="4" name="Slide Number Placeholder 3"/>
          <p:cNvSpPr>
            <a:spLocks noGrp="1"/>
          </p:cNvSpPr>
          <p:nvPr>
            <p:ph type="sldNum" sz="quarter" idx="10"/>
          </p:nvPr>
        </p:nvSpPr>
        <p:spPr/>
        <p:txBody>
          <a:bodyPr/>
          <a:lstStyle/>
          <a:p>
            <a:fld id="{3FA09113-A5A5-465D-89B1-087C057E88A0}" type="slidenum">
              <a:rPr lang="en-US" smtClean="0"/>
              <a:t>3</a:t>
            </a:fld>
            <a:endParaRPr lang="en-US"/>
          </a:p>
        </p:txBody>
      </p:sp>
    </p:spTree>
    <p:extLst>
      <p:ext uri="{BB962C8B-B14F-4D97-AF65-F5344CB8AC3E}">
        <p14:creationId xmlns:p14="http://schemas.microsoft.com/office/powerpoint/2010/main" val="3261759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tried to get a representation across the sector and the right people in the room.  We asked for volunteers</a:t>
            </a:r>
            <a:r>
              <a:rPr lang="en-US" baseline="0" dirty="0" smtClean="0"/>
              <a:t> from </a:t>
            </a:r>
            <a:r>
              <a:rPr lang="en-US" dirty="0" smtClean="0"/>
              <a:t>the membership and had a very positive response with more volunteers than spaces</a:t>
            </a:r>
            <a:r>
              <a:rPr lang="en-US" dirty="0" smtClean="0"/>
              <a:t>.  </a:t>
            </a:r>
            <a:endParaRPr lang="en-US" dirty="0"/>
          </a:p>
        </p:txBody>
      </p:sp>
      <p:sp>
        <p:nvSpPr>
          <p:cNvPr id="4" name="Slide Number Placeholder 3"/>
          <p:cNvSpPr>
            <a:spLocks noGrp="1"/>
          </p:cNvSpPr>
          <p:nvPr>
            <p:ph type="sldNum" sz="quarter" idx="10"/>
          </p:nvPr>
        </p:nvSpPr>
        <p:spPr/>
        <p:txBody>
          <a:bodyPr/>
          <a:lstStyle/>
          <a:p>
            <a:fld id="{3FA09113-A5A5-465D-89B1-087C057E88A0}" type="slidenum">
              <a:rPr lang="en-US" smtClean="0"/>
              <a:t>4</a:t>
            </a:fld>
            <a:endParaRPr lang="en-US"/>
          </a:p>
        </p:txBody>
      </p:sp>
    </p:spTree>
    <p:extLst>
      <p:ext uri="{BB962C8B-B14F-4D97-AF65-F5344CB8AC3E}">
        <p14:creationId xmlns:p14="http://schemas.microsoft.com/office/powerpoint/2010/main" val="260689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FA09113-A5A5-465D-89B1-087C057E88A0}" type="slidenum">
              <a:rPr lang="en-US" smtClean="0"/>
              <a:t>5</a:t>
            </a:fld>
            <a:endParaRPr lang="en-US"/>
          </a:p>
        </p:txBody>
      </p:sp>
    </p:spTree>
    <p:extLst>
      <p:ext uri="{BB962C8B-B14F-4D97-AF65-F5344CB8AC3E}">
        <p14:creationId xmlns:p14="http://schemas.microsoft.com/office/powerpoint/2010/main" val="3523267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09113-A5A5-465D-89B1-087C057E88A0}" type="slidenum">
              <a:rPr lang="en-US" smtClean="0"/>
              <a:t>6</a:t>
            </a:fld>
            <a:endParaRPr lang="en-US"/>
          </a:p>
        </p:txBody>
      </p:sp>
    </p:spTree>
    <p:extLst>
      <p:ext uri="{BB962C8B-B14F-4D97-AF65-F5344CB8AC3E}">
        <p14:creationId xmlns:p14="http://schemas.microsoft.com/office/powerpoint/2010/main" val="3819632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was pretty clear in our early discussions that the guidance we wanted</a:t>
            </a:r>
            <a:r>
              <a:rPr lang="en-US" baseline="0" dirty="0" smtClean="0"/>
              <a:t> to provide would need to come </a:t>
            </a:r>
            <a:r>
              <a:rPr lang="en-US" baseline="0" dirty="0" smtClean="0"/>
              <a:t>from two </a:t>
            </a:r>
            <a:r>
              <a:rPr lang="en-US" baseline="0" dirty="0" smtClean="0"/>
              <a:t>main directions</a:t>
            </a:r>
          </a:p>
          <a:p>
            <a:pPr marL="228600" indent="-228600">
              <a:buAutoNum type="arabicParenR"/>
            </a:pPr>
            <a:r>
              <a:rPr lang="en-US" baseline="0" dirty="0" smtClean="0"/>
              <a:t>Need to know now i.e. a child has just started and is thumping his teacher aide </a:t>
            </a:r>
            <a:r>
              <a:rPr lang="en-US" baseline="0" dirty="0" smtClean="0"/>
              <a:t>what do I need to know in the next 5 minutes, the next hour, by the end of the day?</a:t>
            </a:r>
          </a:p>
          <a:p>
            <a:pPr marL="228600" indent="-228600">
              <a:buAutoNum type="arabicParenR"/>
            </a:pPr>
            <a:endParaRPr lang="en-US" baseline="0" dirty="0" smtClean="0"/>
          </a:p>
          <a:p>
            <a:pPr marL="228600" indent="-228600">
              <a:buAutoNum type="arabicParenR"/>
            </a:pPr>
            <a:r>
              <a:rPr lang="en-US" baseline="0" dirty="0" smtClean="0"/>
              <a:t>Reflective and preventative stuff where schools can use the guidance to self review their readiness and systems for these situations when they occur</a:t>
            </a:r>
            <a:r>
              <a:rPr lang="en-US" baseline="0" dirty="0" smtClean="0"/>
              <a:t>.  What can I do moving forward or what can I front load to be ready for this situation to occur</a:t>
            </a:r>
            <a:endParaRPr lang="en-US" baseline="0" dirty="0" smtClean="0"/>
          </a:p>
          <a:p>
            <a:pPr marL="228600" indent="-228600">
              <a:buAutoNum type="arabicParenR"/>
            </a:pPr>
            <a:endParaRPr lang="en-US" baseline="0" dirty="0" smtClean="0"/>
          </a:p>
          <a:p>
            <a:pPr marL="0" indent="0">
              <a:buNone/>
            </a:pPr>
            <a:r>
              <a:rPr lang="en-US" baseline="0" dirty="0" smtClean="0"/>
              <a:t>It also became very clear that the information pack idea was rubbish as most of the information needed to be linked to other docs </a:t>
            </a:r>
            <a:r>
              <a:rPr lang="en-US" baseline="0" dirty="0" err="1" smtClean="0"/>
              <a:t>etc</a:t>
            </a:r>
            <a:r>
              <a:rPr lang="en-US" baseline="0" dirty="0" smtClean="0"/>
              <a:t> and it would be </a:t>
            </a:r>
            <a:r>
              <a:rPr lang="en-US" baseline="0" dirty="0" smtClean="0"/>
              <a:t>huge and out of date about 10 minutes after we sent it out.</a:t>
            </a:r>
          </a:p>
          <a:p>
            <a:pPr marL="0" indent="0">
              <a:buNone/>
            </a:pPr>
            <a:endParaRPr lang="en-US" baseline="0" dirty="0" smtClean="0"/>
          </a:p>
          <a:p>
            <a:pPr marL="0" indent="0">
              <a:buNone/>
            </a:pPr>
            <a:r>
              <a:rPr lang="en-US" baseline="0" dirty="0" smtClean="0"/>
              <a:t>Using these 2 headings we worked on essential questions and then padding out those questions with answers and guidance wherever possible.</a:t>
            </a:r>
            <a:endParaRPr lang="en-US" baseline="0" dirty="0" smtClean="0"/>
          </a:p>
          <a:p>
            <a:pPr marL="228600" indent="-228600">
              <a:buAutoNum type="arabicParenR"/>
            </a:pPr>
            <a:endParaRPr lang="en-US" dirty="0"/>
          </a:p>
        </p:txBody>
      </p:sp>
      <p:sp>
        <p:nvSpPr>
          <p:cNvPr id="4" name="Slide Number Placeholder 3"/>
          <p:cNvSpPr>
            <a:spLocks noGrp="1"/>
          </p:cNvSpPr>
          <p:nvPr>
            <p:ph type="sldNum" sz="quarter" idx="10"/>
          </p:nvPr>
        </p:nvSpPr>
        <p:spPr/>
        <p:txBody>
          <a:bodyPr/>
          <a:lstStyle/>
          <a:p>
            <a:fld id="{3FA09113-A5A5-465D-89B1-087C057E88A0}" type="slidenum">
              <a:rPr lang="en-US" smtClean="0"/>
              <a:t>7</a:t>
            </a:fld>
            <a:endParaRPr lang="en-US"/>
          </a:p>
        </p:txBody>
      </p:sp>
    </p:spTree>
    <p:extLst>
      <p:ext uri="{BB962C8B-B14F-4D97-AF65-F5344CB8AC3E}">
        <p14:creationId xmlns:p14="http://schemas.microsoft.com/office/powerpoint/2010/main" val="37858509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here we worked on what</a:t>
            </a:r>
            <a:r>
              <a:rPr lang="en-US" baseline="0" dirty="0" smtClean="0"/>
              <a:t> were the questions we specifically wanted to answer related to each of the areas.  We spent quite some time shaping these questions as they would lead the </a:t>
            </a:r>
            <a:r>
              <a:rPr lang="en-US" baseline="0" dirty="0" smtClean="0"/>
              <a:t>presentation </a:t>
            </a:r>
            <a:r>
              <a:rPr lang="en-US" baseline="0" dirty="0" smtClean="0"/>
              <a:t>of the material and the information we needed to clarify</a:t>
            </a:r>
            <a:r>
              <a:rPr lang="en-US" baseline="0" dirty="0" smtClean="0"/>
              <a:t>.</a:t>
            </a:r>
          </a:p>
          <a:p>
            <a:endParaRPr lang="en-US" baseline="0" dirty="0" smtClean="0"/>
          </a:p>
          <a:p>
            <a:r>
              <a:rPr lang="en-US" baseline="0" dirty="0" smtClean="0"/>
              <a:t>1. For example when do I call the police?</a:t>
            </a:r>
          </a:p>
          <a:p>
            <a:r>
              <a:rPr lang="en-US" baseline="0" dirty="0" smtClean="0"/>
              <a:t>2. A reluctance for newer Principals to use the stand down process to give that circuit breaker to put a plan in place.</a:t>
            </a:r>
          </a:p>
          <a:p>
            <a:r>
              <a:rPr lang="en-US" dirty="0" smtClean="0"/>
              <a:t>3. Training options through the MOE and through external providers and the pros and cons of each approach.</a:t>
            </a:r>
          </a:p>
          <a:p>
            <a:pPr marL="228600" indent="-228600">
              <a:buAutoNum type="arabicPlain" startAt="4"/>
            </a:pPr>
            <a:r>
              <a:rPr lang="en-US" dirty="0" smtClean="0"/>
              <a:t>Clear links</a:t>
            </a:r>
            <a:r>
              <a:rPr lang="en-US" baseline="0" dirty="0" smtClean="0"/>
              <a:t> to the guidance on this </a:t>
            </a:r>
          </a:p>
          <a:p>
            <a:pPr marL="228600" indent="-228600">
              <a:buAutoNum type="arabicPlain" startAt="4"/>
            </a:pPr>
            <a:r>
              <a:rPr lang="en-US" baseline="0" dirty="0" smtClean="0"/>
              <a:t>Examples of behavior plans you could use</a:t>
            </a:r>
          </a:p>
          <a:p>
            <a:pPr marL="228600" indent="-228600">
              <a:buAutoNum type="arabicPlain" startAt="4"/>
            </a:pPr>
            <a:r>
              <a:rPr lang="en-US" baseline="0" dirty="0" smtClean="0"/>
              <a:t>Mandatory reporting process</a:t>
            </a:r>
          </a:p>
          <a:p>
            <a:pPr marL="228600" indent="-228600">
              <a:buAutoNum type="arabicPlain" startAt="4"/>
            </a:pPr>
            <a:r>
              <a:rPr lang="en-US" baseline="0" dirty="0" smtClean="0"/>
              <a:t>Who is out there for support </a:t>
            </a:r>
          </a:p>
          <a:p>
            <a:pPr marL="228600" indent="-228600">
              <a:buAutoNum type="arabicPlain" startAt="4"/>
            </a:pPr>
            <a:r>
              <a:rPr lang="en-US" baseline="0" dirty="0" smtClean="0"/>
              <a:t>Managing the whole parental issue from all sides </a:t>
            </a:r>
            <a:endParaRPr lang="en-US" dirty="0" smtClean="0"/>
          </a:p>
          <a:p>
            <a:endParaRPr lang="en-US" dirty="0"/>
          </a:p>
        </p:txBody>
      </p:sp>
      <p:sp>
        <p:nvSpPr>
          <p:cNvPr id="4" name="Slide Number Placeholder 3"/>
          <p:cNvSpPr>
            <a:spLocks noGrp="1"/>
          </p:cNvSpPr>
          <p:nvPr>
            <p:ph type="sldNum" sz="quarter" idx="10"/>
          </p:nvPr>
        </p:nvSpPr>
        <p:spPr/>
        <p:txBody>
          <a:bodyPr/>
          <a:lstStyle/>
          <a:p>
            <a:fld id="{3FA09113-A5A5-465D-89B1-087C057E88A0}" type="slidenum">
              <a:rPr lang="en-US" smtClean="0"/>
              <a:t>8</a:t>
            </a:fld>
            <a:endParaRPr lang="en-US"/>
          </a:p>
        </p:txBody>
      </p:sp>
    </p:spTree>
    <p:extLst>
      <p:ext uri="{BB962C8B-B14F-4D97-AF65-F5344CB8AC3E}">
        <p14:creationId xmlns:p14="http://schemas.microsoft.com/office/powerpoint/2010/main" val="24412321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reflective questions in many ways</a:t>
            </a:r>
            <a:r>
              <a:rPr lang="en-US" baseline="0" dirty="0" smtClean="0"/>
              <a:t> were an attempt to take away the knee jerk element of these situations and try to look more strategically at how we can move forward positively</a:t>
            </a:r>
            <a:r>
              <a:rPr lang="en-US" baseline="0" dirty="0" smtClean="0"/>
              <a:t>.</a:t>
            </a:r>
          </a:p>
          <a:p>
            <a:endParaRPr lang="en-US" baseline="0" dirty="0" smtClean="0"/>
          </a:p>
          <a:p>
            <a:r>
              <a:rPr lang="en-US" baseline="0" dirty="0" smtClean="0"/>
              <a:t>Lots of links here to school-wide PB4l but also leading those discussion with our staff on what we do when these things happen?</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3FA09113-A5A5-465D-89B1-087C057E88A0}" type="slidenum">
              <a:rPr lang="en-US" smtClean="0"/>
              <a:t>9</a:t>
            </a:fld>
            <a:endParaRPr lang="en-US"/>
          </a:p>
        </p:txBody>
      </p:sp>
    </p:spTree>
    <p:extLst>
      <p:ext uri="{BB962C8B-B14F-4D97-AF65-F5344CB8AC3E}">
        <p14:creationId xmlns:p14="http://schemas.microsoft.com/office/powerpoint/2010/main" val="14800441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9DB1234-D83C-4FF3-9E5B-D08B523D69C2}" type="datetimeFigureOut">
              <a:rPr lang="en-US" smtClean="0"/>
              <a:t>25-Jun-18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AC3A33-3A21-48FD-923C-399BFA36EDC9}" type="slidenum">
              <a:rPr lang="en-US" smtClean="0"/>
              <a:t>‹#›</a:t>
            </a:fld>
            <a:endParaRPr lang="en-US"/>
          </a:p>
        </p:txBody>
      </p:sp>
    </p:spTree>
    <p:extLst>
      <p:ext uri="{BB962C8B-B14F-4D97-AF65-F5344CB8AC3E}">
        <p14:creationId xmlns:p14="http://schemas.microsoft.com/office/powerpoint/2010/main" val="1123366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9DB1234-D83C-4FF3-9E5B-D08B523D69C2}" type="datetimeFigureOut">
              <a:rPr lang="en-US" smtClean="0"/>
              <a:t>25-Jun-18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AC3A33-3A21-48FD-923C-399BFA36EDC9}" type="slidenum">
              <a:rPr lang="en-US" smtClean="0"/>
              <a:t>‹#›</a:t>
            </a:fld>
            <a:endParaRPr lang="en-US"/>
          </a:p>
        </p:txBody>
      </p:sp>
    </p:spTree>
    <p:extLst>
      <p:ext uri="{BB962C8B-B14F-4D97-AF65-F5344CB8AC3E}">
        <p14:creationId xmlns:p14="http://schemas.microsoft.com/office/powerpoint/2010/main" val="3967587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9DB1234-D83C-4FF3-9E5B-D08B523D69C2}" type="datetimeFigureOut">
              <a:rPr lang="en-US" smtClean="0"/>
              <a:t>25-Jun-18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AC3A33-3A21-48FD-923C-399BFA36EDC9}" type="slidenum">
              <a:rPr lang="en-US" smtClean="0"/>
              <a:t>‹#›</a:t>
            </a:fld>
            <a:endParaRPr lang="en-US"/>
          </a:p>
        </p:txBody>
      </p:sp>
    </p:spTree>
    <p:extLst>
      <p:ext uri="{BB962C8B-B14F-4D97-AF65-F5344CB8AC3E}">
        <p14:creationId xmlns:p14="http://schemas.microsoft.com/office/powerpoint/2010/main" val="4265355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9DB1234-D83C-4FF3-9E5B-D08B523D69C2}" type="datetimeFigureOut">
              <a:rPr lang="en-US" smtClean="0"/>
              <a:t>25-Jun-18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AC3A33-3A21-48FD-923C-399BFA36EDC9}" type="slidenum">
              <a:rPr lang="en-US" smtClean="0"/>
              <a:t>‹#›</a:t>
            </a:fld>
            <a:endParaRPr lang="en-US"/>
          </a:p>
        </p:txBody>
      </p:sp>
    </p:spTree>
    <p:extLst>
      <p:ext uri="{BB962C8B-B14F-4D97-AF65-F5344CB8AC3E}">
        <p14:creationId xmlns:p14="http://schemas.microsoft.com/office/powerpoint/2010/main" val="4065509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9DB1234-D83C-4FF3-9E5B-D08B523D69C2}" type="datetimeFigureOut">
              <a:rPr lang="en-US" smtClean="0"/>
              <a:t>25-Jun-18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AC3A33-3A21-48FD-923C-399BFA36EDC9}" type="slidenum">
              <a:rPr lang="en-US" smtClean="0"/>
              <a:t>‹#›</a:t>
            </a:fld>
            <a:endParaRPr lang="en-US"/>
          </a:p>
        </p:txBody>
      </p:sp>
    </p:spTree>
    <p:extLst>
      <p:ext uri="{BB962C8B-B14F-4D97-AF65-F5344CB8AC3E}">
        <p14:creationId xmlns:p14="http://schemas.microsoft.com/office/powerpoint/2010/main" val="210956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9DB1234-D83C-4FF3-9E5B-D08B523D69C2}" type="datetimeFigureOut">
              <a:rPr lang="en-US" smtClean="0"/>
              <a:t>25-Jun-18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AC3A33-3A21-48FD-923C-399BFA36EDC9}" type="slidenum">
              <a:rPr lang="en-US" smtClean="0"/>
              <a:t>‹#›</a:t>
            </a:fld>
            <a:endParaRPr lang="en-US"/>
          </a:p>
        </p:txBody>
      </p:sp>
    </p:spTree>
    <p:extLst>
      <p:ext uri="{BB962C8B-B14F-4D97-AF65-F5344CB8AC3E}">
        <p14:creationId xmlns:p14="http://schemas.microsoft.com/office/powerpoint/2010/main" val="1241554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9DB1234-D83C-4FF3-9E5B-D08B523D69C2}" type="datetimeFigureOut">
              <a:rPr lang="en-US" smtClean="0"/>
              <a:t>25-Jun-18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AC3A33-3A21-48FD-923C-399BFA36EDC9}" type="slidenum">
              <a:rPr lang="en-US" smtClean="0"/>
              <a:t>‹#›</a:t>
            </a:fld>
            <a:endParaRPr lang="en-US"/>
          </a:p>
        </p:txBody>
      </p:sp>
    </p:spTree>
    <p:extLst>
      <p:ext uri="{BB962C8B-B14F-4D97-AF65-F5344CB8AC3E}">
        <p14:creationId xmlns:p14="http://schemas.microsoft.com/office/powerpoint/2010/main" val="33018047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9DB1234-D83C-4FF3-9E5B-D08B523D69C2}" type="datetimeFigureOut">
              <a:rPr lang="en-US" smtClean="0"/>
              <a:t>25-Jun-18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AC3A33-3A21-48FD-923C-399BFA36EDC9}" type="slidenum">
              <a:rPr lang="en-US" smtClean="0"/>
              <a:t>‹#›</a:t>
            </a:fld>
            <a:endParaRPr lang="en-US"/>
          </a:p>
        </p:txBody>
      </p:sp>
    </p:spTree>
    <p:extLst>
      <p:ext uri="{BB962C8B-B14F-4D97-AF65-F5344CB8AC3E}">
        <p14:creationId xmlns:p14="http://schemas.microsoft.com/office/powerpoint/2010/main" val="2386398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DB1234-D83C-4FF3-9E5B-D08B523D69C2}" type="datetimeFigureOut">
              <a:rPr lang="en-US" smtClean="0"/>
              <a:t>25-Jun-18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AC3A33-3A21-48FD-923C-399BFA36EDC9}" type="slidenum">
              <a:rPr lang="en-US" smtClean="0"/>
              <a:t>‹#›</a:t>
            </a:fld>
            <a:endParaRPr lang="en-US"/>
          </a:p>
        </p:txBody>
      </p:sp>
    </p:spTree>
    <p:extLst>
      <p:ext uri="{BB962C8B-B14F-4D97-AF65-F5344CB8AC3E}">
        <p14:creationId xmlns:p14="http://schemas.microsoft.com/office/powerpoint/2010/main" val="2265428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9DB1234-D83C-4FF3-9E5B-D08B523D69C2}" type="datetimeFigureOut">
              <a:rPr lang="en-US" smtClean="0"/>
              <a:t>25-Jun-18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AC3A33-3A21-48FD-923C-399BFA36EDC9}" type="slidenum">
              <a:rPr lang="en-US" smtClean="0"/>
              <a:t>‹#›</a:t>
            </a:fld>
            <a:endParaRPr lang="en-US"/>
          </a:p>
        </p:txBody>
      </p:sp>
    </p:spTree>
    <p:extLst>
      <p:ext uri="{BB962C8B-B14F-4D97-AF65-F5344CB8AC3E}">
        <p14:creationId xmlns:p14="http://schemas.microsoft.com/office/powerpoint/2010/main" val="25284279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9DB1234-D83C-4FF3-9E5B-D08B523D69C2}" type="datetimeFigureOut">
              <a:rPr lang="en-US" smtClean="0"/>
              <a:t>25-Jun-18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AC3A33-3A21-48FD-923C-399BFA36EDC9}" type="slidenum">
              <a:rPr lang="en-US" smtClean="0"/>
              <a:t>‹#›</a:t>
            </a:fld>
            <a:endParaRPr lang="en-US"/>
          </a:p>
        </p:txBody>
      </p:sp>
    </p:spTree>
    <p:extLst>
      <p:ext uri="{BB962C8B-B14F-4D97-AF65-F5344CB8AC3E}">
        <p14:creationId xmlns:p14="http://schemas.microsoft.com/office/powerpoint/2010/main" val="38152466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DB1234-D83C-4FF3-9E5B-D08B523D69C2}" type="datetimeFigureOut">
              <a:rPr lang="en-US" smtClean="0"/>
              <a:t>25-Jun-18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AC3A33-3A21-48FD-923C-399BFA36EDC9}" type="slidenum">
              <a:rPr lang="en-US" smtClean="0"/>
              <a:t>‹#›</a:t>
            </a:fld>
            <a:endParaRPr lang="en-US"/>
          </a:p>
        </p:txBody>
      </p:sp>
    </p:spTree>
    <p:extLst>
      <p:ext uri="{BB962C8B-B14F-4D97-AF65-F5344CB8AC3E}">
        <p14:creationId xmlns:p14="http://schemas.microsoft.com/office/powerpoint/2010/main" val="24836749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41959" y="317872"/>
            <a:ext cx="6488015" cy="1617608"/>
          </a:xfrm>
          <a:prstGeom prst="rect">
            <a:avLst/>
          </a:prstGeom>
        </p:spPr>
      </p:pic>
      <p:sp>
        <p:nvSpPr>
          <p:cNvPr id="3" name="TextBox 2"/>
          <p:cNvSpPr txBox="1"/>
          <p:nvPr/>
        </p:nvSpPr>
        <p:spPr>
          <a:xfrm>
            <a:off x="609599" y="2377440"/>
            <a:ext cx="10271760" cy="2123658"/>
          </a:xfrm>
          <a:prstGeom prst="rect">
            <a:avLst/>
          </a:prstGeom>
          <a:noFill/>
        </p:spPr>
        <p:txBody>
          <a:bodyPr wrap="square" rtlCol="0">
            <a:spAutoFit/>
          </a:bodyPr>
          <a:lstStyle/>
          <a:p>
            <a:pPr algn="ctr"/>
            <a:r>
              <a:rPr lang="en-US" sz="6600" b="1" dirty="0" smtClean="0"/>
              <a:t>Student Violence Working Group 2018</a:t>
            </a:r>
            <a:endParaRPr lang="en-US" sz="6600" b="1" dirty="0"/>
          </a:p>
        </p:txBody>
      </p:sp>
    </p:spTree>
    <p:extLst>
      <p:ext uri="{BB962C8B-B14F-4D97-AF65-F5344CB8AC3E}">
        <p14:creationId xmlns:p14="http://schemas.microsoft.com/office/powerpoint/2010/main" val="12532028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928590"/>
            <a:ext cx="11536680" cy="4616648"/>
          </a:xfrm>
          <a:prstGeom prst="rect">
            <a:avLst/>
          </a:prstGeom>
        </p:spPr>
        <p:txBody>
          <a:bodyPr wrap="square">
            <a:spAutoFit/>
          </a:bodyPr>
          <a:lstStyle/>
          <a:p>
            <a:pPr marL="342900" indent="-342900" fontAlgn="base">
              <a:lnSpc>
                <a:spcPct val="150000"/>
              </a:lnSpc>
              <a:buFont typeface="Arial" panose="020B0604020202020204" pitchFamily="34" charset="0"/>
              <a:buChar char="•"/>
            </a:pPr>
            <a:r>
              <a:rPr lang="en-NZ" sz="2800" dirty="0"/>
              <a:t>What are our school practices around Stand Downs, Suspension and </a:t>
            </a:r>
            <a:r>
              <a:rPr lang="en-NZ" sz="2800" dirty="0" smtClean="0"/>
              <a:t>exclusions</a:t>
            </a:r>
            <a:r>
              <a:rPr lang="en-NZ" sz="2800" dirty="0"/>
              <a:t>?</a:t>
            </a:r>
          </a:p>
          <a:p>
            <a:pPr marL="342900" indent="-342900" fontAlgn="base">
              <a:lnSpc>
                <a:spcPct val="150000"/>
              </a:lnSpc>
              <a:buFont typeface="Arial" panose="020B0604020202020204" pitchFamily="34" charset="0"/>
              <a:buChar char="•"/>
            </a:pPr>
            <a:r>
              <a:rPr lang="en-NZ" sz="2800" dirty="0"/>
              <a:t>What are our networks of support? </a:t>
            </a:r>
          </a:p>
          <a:p>
            <a:pPr marL="342900" indent="-342900" fontAlgn="base">
              <a:lnSpc>
                <a:spcPct val="150000"/>
              </a:lnSpc>
              <a:buFont typeface="Arial" panose="020B0604020202020204" pitchFamily="34" charset="0"/>
              <a:buChar char="•"/>
            </a:pPr>
            <a:r>
              <a:rPr lang="en-NZ" sz="2800" dirty="0"/>
              <a:t>What do we do after an incident to seek better ways, restore the relationship, and look after the </a:t>
            </a:r>
            <a:r>
              <a:rPr lang="en-NZ" sz="2800" dirty="0" smtClean="0"/>
              <a:t>team?</a:t>
            </a:r>
            <a:endParaRPr lang="en-NZ" sz="2800" dirty="0"/>
          </a:p>
          <a:p>
            <a:pPr marL="342900" indent="-342900" fontAlgn="base">
              <a:lnSpc>
                <a:spcPct val="150000"/>
              </a:lnSpc>
              <a:buFont typeface="Arial" panose="020B0604020202020204" pitchFamily="34" charset="0"/>
              <a:buChar char="•"/>
            </a:pPr>
            <a:r>
              <a:rPr lang="en-NZ" sz="2800" dirty="0"/>
              <a:t>What systems are in place for review and </a:t>
            </a:r>
            <a:r>
              <a:rPr lang="en-NZ" sz="2800" dirty="0" smtClean="0"/>
              <a:t>reflection</a:t>
            </a:r>
            <a:r>
              <a:rPr lang="en-NZ" sz="2800" dirty="0"/>
              <a:t>?</a:t>
            </a:r>
          </a:p>
          <a:p>
            <a:pPr marL="342900" indent="-342900" fontAlgn="base">
              <a:lnSpc>
                <a:spcPct val="150000"/>
              </a:lnSpc>
              <a:buFont typeface="Arial" panose="020B0604020202020204" pitchFamily="34" charset="0"/>
              <a:buChar char="•"/>
            </a:pPr>
            <a:r>
              <a:rPr lang="en-NZ" sz="2800" dirty="0"/>
              <a:t>Where are our gaps in skills and systems? </a:t>
            </a:r>
            <a:r>
              <a:rPr lang="en-NZ" sz="2800" b="1" dirty="0"/>
              <a:t>    </a:t>
            </a:r>
            <a:endParaRPr lang="en-US" sz="2800" dirty="0"/>
          </a:p>
        </p:txBody>
      </p:sp>
      <p:sp>
        <p:nvSpPr>
          <p:cNvPr id="3" name="Title 5"/>
          <p:cNvSpPr txBox="1">
            <a:spLocks/>
          </p:cNvSpPr>
          <p:nvPr/>
        </p:nvSpPr>
        <p:spPr>
          <a:xfrm>
            <a:off x="3931603" y="552561"/>
            <a:ext cx="7208837" cy="66992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t>Reflective Questions </a:t>
            </a:r>
            <a:endParaRPr lang="en-US" b="1" dirty="0"/>
          </a:p>
        </p:txBody>
      </p:sp>
      <p:pic>
        <p:nvPicPr>
          <p:cNvPr id="4" name="Picture 3"/>
          <p:cNvPicPr>
            <a:picLocks noChangeAspect="1"/>
          </p:cNvPicPr>
          <p:nvPr/>
        </p:nvPicPr>
        <p:blipFill>
          <a:blip r:embed="rId3"/>
          <a:stretch>
            <a:fillRect/>
          </a:stretch>
        </p:blipFill>
        <p:spPr>
          <a:xfrm>
            <a:off x="472440" y="500752"/>
            <a:ext cx="4117290" cy="1026533"/>
          </a:xfrm>
          <a:prstGeom prst="rect">
            <a:avLst/>
          </a:prstGeom>
        </p:spPr>
      </p:pic>
    </p:spTree>
    <p:extLst>
      <p:ext uri="{BB962C8B-B14F-4D97-AF65-F5344CB8AC3E}">
        <p14:creationId xmlns:p14="http://schemas.microsoft.com/office/powerpoint/2010/main" val="519947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72440" y="500752"/>
            <a:ext cx="4117290" cy="1026533"/>
          </a:xfrm>
          <a:prstGeom prst="rect">
            <a:avLst/>
          </a:prstGeom>
        </p:spPr>
      </p:pic>
      <p:sp>
        <p:nvSpPr>
          <p:cNvPr id="3" name="Title 5"/>
          <p:cNvSpPr txBox="1">
            <a:spLocks/>
          </p:cNvSpPr>
          <p:nvPr/>
        </p:nvSpPr>
        <p:spPr>
          <a:xfrm>
            <a:off x="3931603" y="552561"/>
            <a:ext cx="7208837" cy="66992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t>The Legal Questions!</a:t>
            </a:r>
            <a:endParaRPr lang="en-US" b="1" dirty="0"/>
          </a:p>
        </p:txBody>
      </p:sp>
      <p:pic>
        <p:nvPicPr>
          <p:cNvPr id="4" name="Picture 3"/>
          <p:cNvPicPr>
            <a:picLocks noChangeAspect="1"/>
          </p:cNvPicPr>
          <p:nvPr/>
        </p:nvPicPr>
        <p:blipFill>
          <a:blip r:embed="rId3"/>
          <a:stretch>
            <a:fillRect/>
          </a:stretch>
        </p:blipFill>
        <p:spPr>
          <a:xfrm>
            <a:off x="624840" y="653152"/>
            <a:ext cx="4117290" cy="1026533"/>
          </a:xfrm>
          <a:prstGeom prst="rect">
            <a:avLst/>
          </a:prstGeom>
        </p:spPr>
      </p:pic>
      <p:pic>
        <p:nvPicPr>
          <p:cNvPr id="5" name="Picture 4"/>
          <p:cNvPicPr>
            <a:picLocks noChangeAspect="1"/>
          </p:cNvPicPr>
          <p:nvPr/>
        </p:nvPicPr>
        <p:blipFill>
          <a:blip r:embed="rId3"/>
          <a:stretch>
            <a:fillRect/>
          </a:stretch>
        </p:blipFill>
        <p:spPr>
          <a:xfrm>
            <a:off x="777240" y="805552"/>
            <a:ext cx="4117290" cy="1026533"/>
          </a:xfrm>
          <a:prstGeom prst="rect">
            <a:avLst/>
          </a:prstGeom>
        </p:spPr>
      </p:pic>
      <p:sp>
        <p:nvSpPr>
          <p:cNvPr id="6" name="Rectangle 5"/>
          <p:cNvSpPr/>
          <p:nvPr/>
        </p:nvSpPr>
        <p:spPr>
          <a:xfrm>
            <a:off x="642570" y="2628632"/>
            <a:ext cx="10744200" cy="3170099"/>
          </a:xfrm>
          <a:prstGeom prst="rect">
            <a:avLst/>
          </a:prstGeom>
        </p:spPr>
        <p:txBody>
          <a:bodyPr wrap="square">
            <a:spAutoFit/>
          </a:bodyPr>
          <a:lstStyle/>
          <a:p>
            <a:r>
              <a:rPr lang="en-NZ" sz="4000" dirty="0">
                <a:solidFill>
                  <a:srgbClr val="353838"/>
                </a:solidFill>
                <a:latin typeface="Segoe UI" panose="020B0502040204020203" pitchFamily="34" charset="0"/>
              </a:rPr>
              <a:t> </a:t>
            </a:r>
            <a:r>
              <a:rPr lang="en-NZ" sz="4000" b="1" dirty="0"/>
              <a:t>What is the liability, or potential liability, when a </a:t>
            </a:r>
            <a:r>
              <a:rPr lang="en-NZ" sz="4000" b="1" dirty="0" smtClean="0"/>
              <a:t>Principal </a:t>
            </a:r>
            <a:r>
              <a:rPr lang="en-NZ" sz="4000" b="1" dirty="0"/>
              <a:t>knows that by having a staff member working with a particular student there is a high probability that that staff member will be exposed to a violent action from the student</a:t>
            </a:r>
            <a:r>
              <a:rPr lang="en-NZ" sz="4000" i="1" dirty="0">
                <a:latin typeface="Segoe UI" panose="020B0502040204020203" pitchFamily="34" charset="0"/>
              </a:rPr>
              <a:t>.</a:t>
            </a:r>
            <a:r>
              <a:rPr lang="en-NZ" sz="4000" dirty="0">
                <a:latin typeface="Segoe UI" panose="020B0502040204020203" pitchFamily="34" charset="0"/>
              </a:rPr>
              <a:t> </a:t>
            </a:r>
            <a:endParaRPr lang="en-US" sz="4000" dirty="0"/>
          </a:p>
        </p:txBody>
      </p:sp>
    </p:spTree>
    <p:extLst>
      <p:ext uri="{BB962C8B-B14F-4D97-AF65-F5344CB8AC3E}">
        <p14:creationId xmlns:p14="http://schemas.microsoft.com/office/powerpoint/2010/main" val="7838951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5"/>
          <p:cNvSpPr txBox="1">
            <a:spLocks/>
          </p:cNvSpPr>
          <p:nvPr/>
        </p:nvSpPr>
        <p:spPr>
          <a:xfrm>
            <a:off x="3931603" y="552561"/>
            <a:ext cx="7208837" cy="66992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t>The Legal Questions!</a:t>
            </a:r>
            <a:endParaRPr lang="en-US" b="1" dirty="0"/>
          </a:p>
        </p:txBody>
      </p:sp>
      <p:pic>
        <p:nvPicPr>
          <p:cNvPr id="3" name="Picture 2"/>
          <p:cNvPicPr>
            <a:picLocks noChangeAspect="1"/>
          </p:cNvPicPr>
          <p:nvPr/>
        </p:nvPicPr>
        <p:blipFill>
          <a:blip r:embed="rId3"/>
          <a:stretch>
            <a:fillRect/>
          </a:stretch>
        </p:blipFill>
        <p:spPr>
          <a:xfrm>
            <a:off x="777240" y="805552"/>
            <a:ext cx="4117290" cy="1026533"/>
          </a:xfrm>
          <a:prstGeom prst="rect">
            <a:avLst/>
          </a:prstGeom>
        </p:spPr>
      </p:pic>
      <p:sp>
        <p:nvSpPr>
          <p:cNvPr id="4" name="Rectangle 3"/>
          <p:cNvSpPr/>
          <p:nvPr/>
        </p:nvSpPr>
        <p:spPr>
          <a:xfrm>
            <a:off x="563880" y="2255520"/>
            <a:ext cx="10835640" cy="1384995"/>
          </a:xfrm>
          <a:prstGeom prst="rect">
            <a:avLst/>
          </a:prstGeom>
        </p:spPr>
        <p:txBody>
          <a:bodyPr wrap="square">
            <a:spAutoFit/>
          </a:bodyPr>
          <a:lstStyle/>
          <a:p>
            <a:r>
              <a:rPr lang="en-NZ" sz="2800" dirty="0">
                <a:latin typeface="Segoe UI" panose="020B0502040204020203" pitchFamily="34" charset="0"/>
              </a:rPr>
              <a:t>There is no liability or potential liability on anyone, arising from knowledge of a hazard or risk. Issues of liability arise from what is or is not done about the risk. </a:t>
            </a:r>
            <a:endParaRPr lang="en-US" sz="2800" dirty="0"/>
          </a:p>
        </p:txBody>
      </p:sp>
      <p:sp>
        <p:nvSpPr>
          <p:cNvPr id="5" name="Rectangle 4"/>
          <p:cNvSpPr/>
          <p:nvPr/>
        </p:nvSpPr>
        <p:spPr>
          <a:xfrm>
            <a:off x="563880" y="4063950"/>
            <a:ext cx="10835640" cy="2246769"/>
          </a:xfrm>
          <a:prstGeom prst="rect">
            <a:avLst/>
          </a:prstGeom>
        </p:spPr>
        <p:txBody>
          <a:bodyPr wrap="square">
            <a:spAutoFit/>
          </a:bodyPr>
          <a:lstStyle/>
          <a:p>
            <a:pPr fontAlgn="base"/>
            <a:r>
              <a:rPr lang="en-NZ" sz="2800" dirty="0">
                <a:solidFill>
                  <a:schemeClr val="accent1">
                    <a:lumMod val="75000"/>
                  </a:schemeClr>
                </a:solidFill>
                <a:latin typeface="Segoe UI" panose="020B0502040204020203" pitchFamily="34" charset="0"/>
              </a:rPr>
              <a:t>Questions about a principal's potential liability will start to arise if the principal has done nothing (or too little) </a:t>
            </a:r>
            <a:r>
              <a:rPr lang="en-NZ" sz="2800" dirty="0" smtClean="0">
                <a:solidFill>
                  <a:schemeClr val="accent1">
                    <a:lumMod val="75000"/>
                  </a:schemeClr>
                </a:solidFill>
                <a:latin typeface="Segoe UI" panose="020B0502040204020203" pitchFamily="34" charset="0"/>
              </a:rPr>
              <a:t>to:-</a:t>
            </a:r>
          </a:p>
          <a:p>
            <a:pPr fontAlgn="base"/>
            <a:endParaRPr lang="en-NZ" sz="2800" dirty="0">
              <a:solidFill>
                <a:schemeClr val="accent1">
                  <a:lumMod val="75000"/>
                </a:schemeClr>
              </a:solidFill>
              <a:latin typeface="Segoe UI" panose="020B0502040204020203" pitchFamily="34" charset="0"/>
            </a:endParaRPr>
          </a:p>
          <a:p>
            <a:pPr fontAlgn="base">
              <a:buFont typeface="Arial" panose="020B0604020202020204" pitchFamily="34" charset="0"/>
              <a:buChar char="•"/>
            </a:pPr>
            <a:r>
              <a:rPr lang="en-NZ" sz="2800" dirty="0">
                <a:solidFill>
                  <a:schemeClr val="accent1">
                    <a:lumMod val="75000"/>
                  </a:schemeClr>
                </a:solidFill>
                <a:latin typeface="Segoe UI" panose="020B0502040204020203" pitchFamily="34" charset="0"/>
              </a:rPr>
              <a:t>P</a:t>
            </a:r>
            <a:r>
              <a:rPr lang="en-NZ" sz="2800" dirty="0" smtClean="0">
                <a:solidFill>
                  <a:schemeClr val="accent1">
                    <a:lumMod val="75000"/>
                  </a:schemeClr>
                </a:solidFill>
                <a:latin typeface="Segoe UI" panose="020B0502040204020203" pitchFamily="34" charset="0"/>
              </a:rPr>
              <a:t>ush </a:t>
            </a:r>
            <a:r>
              <a:rPr lang="en-NZ" sz="2800" dirty="0">
                <a:solidFill>
                  <a:schemeClr val="accent1">
                    <a:lumMod val="75000"/>
                  </a:schemeClr>
                </a:solidFill>
                <a:latin typeface="Segoe UI" panose="020B0502040204020203" pitchFamily="34" charset="0"/>
              </a:rPr>
              <a:t>the </a:t>
            </a:r>
            <a:r>
              <a:rPr lang="en-NZ" sz="2800" dirty="0" err="1">
                <a:solidFill>
                  <a:schemeClr val="accent1">
                    <a:lumMod val="75000"/>
                  </a:schemeClr>
                </a:solidFill>
                <a:latin typeface="Segoe UI" panose="020B0502040204020203" pitchFamily="34" charset="0"/>
              </a:rPr>
              <a:t>BoT</a:t>
            </a:r>
            <a:r>
              <a:rPr lang="en-NZ" sz="2800" dirty="0">
                <a:solidFill>
                  <a:schemeClr val="accent1">
                    <a:lumMod val="75000"/>
                  </a:schemeClr>
                </a:solidFill>
                <a:latin typeface="Segoe UI" panose="020B0502040204020203" pitchFamily="34" charset="0"/>
              </a:rPr>
              <a:t> towards full compliance with its obligations </a:t>
            </a:r>
          </a:p>
          <a:p>
            <a:pPr fontAlgn="base">
              <a:buFont typeface="Arial" panose="020B0604020202020204" pitchFamily="34" charset="0"/>
              <a:buChar char="•"/>
            </a:pPr>
            <a:r>
              <a:rPr lang="en-NZ" sz="2800" dirty="0">
                <a:solidFill>
                  <a:schemeClr val="accent1">
                    <a:lumMod val="75000"/>
                  </a:schemeClr>
                </a:solidFill>
                <a:latin typeface="Segoe UI" panose="020B0502040204020203" pitchFamily="34" charset="0"/>
              </a:rPr>
              <a:t>E</a:t>
            </a:r>
            <a:r>
              <a:rPr lang="en-NZ" sz="2800" dirty="0" smtClean="0">
                <a:solidFill>
                  <a:schemeClr val="accent1">
                    <a:lumMod val="75000"/>
                  </a:schemeClr>
                </a:solidFill>
                <a:latin typeface="Segoe UI" panose="020B0502040204020203" pitchFamily="34" charset="0"/>
              </a:rPr>
              <a:t>nsure </a:t>
            </a:r>
            <a:r>
              <a:rPr lang="en-NZ" sz="2800" dirty="0">
                <a:solidFill>
                  <a:schemeClr val="accent1">
                    <a:lumMod val="75000"/>
                  </a:schemeClr>
                </a:solidFill>
                <a:latin typeface="Segoe UI" panose="020B0502040204020203" pitchFamily="34" charset="0"/>
              </a:rPr>
              <a:t>that available systems, resources </a:t>
            </a:r>
            <a:r>
              <a:rPr lang="en-NZ" sz="2800" dirty="0" err="1">
                <a:solidFill>
                  <a:schemeClr val="accent1">
                    <a:lumMod val="75000"/>
                  </a:schemeClr>
                </a:solidFill>
                <a:latin typeface="Segoe UI" panose="020B0502040204020203" pitchFamily="34" charset="0"/>
              </a:rPr>
              <a:t>etc</a:t>
            </a:r>
            <a:r>
              <a:rPr lang="en-NZ" sz="2800" dirty="0">
                <a:solidFill>
                  <a:schemeClr val="accent1">
                    <a:lumMod val="75000"/>
                  </a:schemeClr>
                </a:solidFill>
                <a:latin typeface="Segoe UI" panose="020B0502040204020203" pitchFamily="34" charset="0"/>
              </a:rPr>
              <a:t> are actually used. </a:t>
            </a:r>
          </a:p>
        </p:txBody>
      </p:sp>
    </p:spTree>
    <p:extLst>
      <p:ext uri="{BB962C8B-B14F-4D97-AF65-F5344CB8AC3E}">
        <p14:creationId xmlns:p14="http://schemas.microsoft.com/office/powerpoint/2010/main" val="20540897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72440" y="500752"/>
            <a:ext cx="4117290" cy="1026533"/>
          </a:xfrm>
          <a:prstGeom prst="rect">
            <a:avLst/>
          </a:prstGeom>
        </p:spPr>
      </p:pic>
      <p:sp>
        <p:nvSpPr>
          <p:cNvPr id="3" name="Title 5"/>
          <p:cNvSpPr txBox="1">
            <a:spLocks/>
          </p:cNvSpPr>
          <p:nvPr/>
        </p:nvSpPr>
        <p:spPr>
          <a:xfrm>
            <a:off x="3931603" y="552561"/>
            <a:ext cx="7208837" cy="66992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t>Other Stuff </a:t>
            </a:r>
            <a:endParaRPr lang="en-US" b="1" dirty="0"/>
          </a:p>
        </p:txBody>
      </p:sp>
      <p:sp>
        <p:nvSpPr>
          <p:cNvPr id="6" name="Rounded Rectangle 5"/>
          <p:cNvSpPr/>
          <p:nvPr/>
        </p:nvSpPr>
        <p:spPr>
          <a:xfrm>
            <a:off x="472440" y="1737360"/>
            <a:ext cx="3596640" cy="19964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Support for New Principals through Evaluation Associates in this area</a:t>
            </a:r>
            <a:endParaRPr lang="en-US" sz="2000" b="1" dirty="0">
              <a:solidFill>
                <a:schemeClr val="tx1"/>
              </a:solidFill>
            </a:endParaRPr>
          </a:p>
        </p:txBody>
      </p:sp>
      <p:sp>
        <p:nvSpPr>
          <p:cNvPr id="7" name="Rounded Rectangle 6"/>
          <p:cNvSpPr/>
          <p:nvPr/>
        </p:nvSpPr>
        <p:spPr>
          <a:xfrm>
            <a:off x="3489960" y="2945655"/>
            <a:ext cx="3596640" cy="19964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Pre </a:t>
            </a:r>
            <a:r>
              <a:rPr lang="en-US" sz="2400" b="1" dirty="0">
                <a:solidFill>
                  <a:schemeClr val="tx1"/>
                </a:solidFill>
              </a:rPr>
              <a:t>S</a:t>
            </a:r>
            <a:r>
              <a:rPr lang="en-US" sz="2400" b="1" dirty="0" smtClean="0">
                <a:solidFill>
                  <a:schemeClr val="tx1"/>
                </a:solidFill>
              </a:rPr>
              <a:t>ervice Education. How well are our new grads prepared</a:t>
            </a:r>
            <a:endParaRPr lang="en-US" sz="2400" b="1" dirty="0">
              <a:solidFill>
                <a:schemeClr val="tx1"/>
              </a:solidFill>
            </a:endParaRPr>
          </a:p>
        </p:txBody>
      </p:sp>
      <p:sp>
        <p:nvSpPr>
          <p:cNvPr id="8" name="Rounded Rectangle 7"/>
          <p:cNvSpPr/>
          <p:nvPr/>
        </p:nvSpPr>
        <p:spPr>
          <a:xfrm>
            <a:off x="472440" y="4373880"/>
            <a:ext cx="3596640" cy="19964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tx1"/>
                </a:solidFill>
              </a:rPr>
              <a:t>UBRS Training for new staff, SOLO Places on courses rather than whole staff every time</a:t>
            </a:r>
            <a:endParaRPr lang="en-US" sz="2000" b="1" dirty="0">
              <a:solidFill>
                <a:schemeClr val="tx1"/>
              </a:solidFill>
            </a:endParaRPr>
          </a:p>
        </p:txBody>
      </p:sp>
      <p:sp>
        <p:nvSpPr>
          <p:cNvPr id="9" name="Rounded Rectangle 8"/>
          <p:cNvSpPr/>
          <p:nvPr/>
        </p:nvSpPr>
        <p:spPr>
          <a:xfrm>
            <a:off x="6797040" y="4373880"/>
            <a:ext cx="3596640" cy="19964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RTLB community of Practice for Beginning Teachers</a:t>
            </a:r>
          </a:p>
        </p:txBody>
      </p:sp>
      <p:sp>
        <p:nvSpPr>
          <p:cNvPr id="10" name="Rounded Rectangle 9"/>
          <p:cNvSpPr/>
          <p:nvPr/>
        </p:nvSpPr>
        <p:spPr>
          <a:xfrm>
            <a:off x="6797040" y="1471710"/>
            <a:ext cx="3596640" cy="19964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Training Opportunities for BOT through STA </a:t>
            </a:r>
            <a:endParaRPr lang="en-US" sz="2400" b="1" dirty="0">
              <a:solidFill>
                <a:schemeClr val="tx1"/>
              </a:solidFill>
            </a:endParaRPr>
          </a:p>
        </p:txBody>
      </p:sp>
    </p:spTree>
    <p:extLst>
      <p:ext uri="{BB962C8B-B14F-4D97-AF65-F5344CB8AC3E}">
        <p14:creationId xmlns:p14="http://schemas.microsoft.com/office/powerpoint/2010/main" val="2392435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72440" y="500752"/>
            <a:ext cx="4117290" cy="1026533"/>
          </a:xfrm>
          <a:prstGeom prst="rect">
            <a:avLst/>
          </a:prstGeom>
        </p:spPr>
      </p:pic>
      <p:sp>
        <p:nvSpPr>
          <p:cNvPr id="3" name="Title 5"/>
          <p:cNvSpPr txBox="1">
            <a:spLocks/>
          </p:cNvSpPr>
          <p:nvPr/>
        </p:nvSpPr>
        <p:spPr>
          <a:xfrm>
            <a:off x="3931603" y="552561"/>
            <a:ext cx="7208837" cy="66992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t>Other Stuff Continued  </a:t>
            </a:r>
            <a:endParaRPr lang="en-US" b="1" dirty="0"/>
          </a:p>
        </p:txBody>
      </p:sp>
      <p:sp>
        <p:nvSpPr>
          <p:cNvPr id="6" name="Rounded Rectangle 5"/>
          <p:cNvSpPr/>
          <p:nvPr/>
        </p:nvSpPr>
        <p:spPr>
          <a:xfrm>
            <a:off x="667916" y="1527285"/>
            <a:ext cx="3596640" cy="19964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Provision of Trauma/ Care and </a:t>
            </a:r>
            <a:r>
              <a:rPr lang="en-US" sz="2400" b="1" dirty="0">
                <a:solidFill>
                  <a:schemeClr val="tx1"/>
                </a:solidFill>
              </a:rPr>
              <a:t>Protection/Attachment Training </a:t>
            </a:r>
          </a:p>
        </p:txBody>
      </p:sp>
      <p:sp>
        <p:nvSpPr>
          <p:cNvPr id="7" name="Rounded Rectangle 6"/>
          <p:cNvSpPr/>
          <p:nvPr/>
        </p:nvSpPr>
        <p:spPr>
          <a:xfrm>
            <a:off x="4071851" y="2973443"/>
            <a:ext cx="3596640" cy="19964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Streamline the </a:t>
            </a:r>
            <a:r>
              <a:rPr lang="en-US" sz="2400" b="1" dirty="0">
                <a:solidFill>
                  <a:schemeClr val="tx1"/>
                </a:solidFill>
              </a:rPr>
              <a:t>system for Mandatory Reporting </a:t>
            </a:r>
          </a:p>
        </p:txBody>
      </p:sp>
      <p:sp>
        <p:nvSpPr>
          <p:cNvPr id="8" name="Rounded Rectangle 7"/>
          <p:cNvSpPr/>
          <p:nvPr/>
        </p:nvSpPr>
        <p:spPr>
          <a:xfrm>
            <a:off x="667916" y="4419600"/>
            <a:ext cx="3596640" cy="19964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Normalizing the idea of Supervision for Principals </a:t>
            </a:r>
          </a:p>
        </p:txBody>
      </p:sp>
      <p:sp>
        <p:nvSpPr>
          <p:cNvPr id="9" name="Rounded Rectangle 8"/>
          <p:cNvSpPr/>
          <p:nvPr/>
        </p:nvSpPr>
        <p:spPr>
          <a:xfrm>
            <a:off x="7543800" y="4419600"/>
            <a:ext cx="3596640" cy="19964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Are Boards fully aware of their responsibility for the wellbeing of their Principal</a:t>
            </a:r>
          </a:p>
        </p:txBody>
      </p:sp>
      <p:sp>
        <p:nvSpPr>
          <p:cNvPr id="10" name="Rounded Rectangle 9"/>
          <p:cNvSpPr/>
          <p:nvPr/>
        </p:nvSpPr>
        <p:spPr>
          <a:xfrm>
            <a:off x="7536021" y="1527285"/>
            <a:ext cx="3596640" cy="19964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Social/Networking </a:t>
            </a:r>
            <a:r>
              <a:rPr lang="en-US" sz="2400" b="1" dirty="0">
                <a:solidFill>
                  <a:schemeClr val="tx1"/>
                </a:solidFill>
              </a:rPr>
              <a:t>events for New Principals </a:t>
            </a:r>
          </a:p>
        </p:txBody>
      </p:sp>
    </p:spTree>
    <p:extLst>
      <p:ext uri="{BB962C8B-B14F-4D97-AF65-F5344CB8AC3E}">
        <p14:creationId xmlns:p14="http://schemas.microsoft.com/office/powerpoint/2010/main" val="6250958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72440" y="500752"/>
            <a:ext cx="4117290" cy="1026533"/>
          </a:xfrm>
          <a:prstGeom prst="rect">
            <a:avLst/>
          </a:prstGeom>
        </p:spPr>
      </p:pic>
      <p:sp>
        <p:nvSpPr>
          <p:cNvPr id="3" name="Title 5"/>
          <p:cNvSpPr txBox="1">
            <a:spLocks/>
          </p:cNvSpPr>
          <p:nvPr/>
        </p:nvSpPr>
        <p:spPr>
          <a:xfrm>
            <a:off x="4236403" y="1462772"/>
            <a:ext cx="7208837" cy="669925"/>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t>Suggestions for the CPPA Executive</a:t>
            </a:r>
            <a:endParaRPr lang="en-US" b="1" dirty="0"/>
          </a:p>
        </p:txBody>
      </p:sp>
      <p:sp>
        <p:nvSpPr>
          <p:cNvPr id="4" name="TextBox 3"/>
          <p:cNvSpPr txBox="1"/>
          <p:nvPr/>
        </p:nvSpPr>
        <p:spPr>
          <a:xfrm>
            <a:off x="990600" y="2270760"/>
            <a:ext cx="10454640" cy="4339650"/>
          </a:xfrm>
          <a:prstGeom prst="rect">
            <a:avLst/>
          </a:prstGeom>
          <a:noFill/>
        </p:spPr>
        <p:txBody>
          <a:bodyPr wrap="square" rtlCol="0">
            <a:spAutoFit/>
          </a:bodyPr>
          <a:lstStyle/>
          <a:p>
            <a:pPr marL="285750" indent="-285750">
              <a:lnSpc>
                <a:spcPct val="200000"/>
              </a:lnSpc>
              <a:buFont typeface="Arial" panose="020B0604020202020204" pitchFamily="34" charset="0"/>
              <a:buChar char="•"/>
            </a:pPr>
            <a:r>
              <a:rPr lang="en-US" sz="2000" b="1" dirty="0" smtClean="0"/>
              <a:t>Identify the Platform for this information to be compiled and presented </a:t>
            </a:r>
          </a:p>
          <a:p>
            <a:pPr marL="285750" indent="-285750">
              <a:lnSpc>
                <a:spcPct val="200000"/>
              </a:lnSpc>
              <a:buFont typeface="Arial" panose="020B0604020202020204" pitchFamily="34" charset="0"/>
              <a:buChar char="•"/>
            </a:pPr>
            <a:r>
              <a:rPr lang="en-US" sz="2000" b="1" dirty="0" smtClean="0"/>
              <a:t>Work with Web designers to present in a clear way that is easy to follow</a:t>
            </a:r>
          </a:p>
          <a:p>
            <a:pPr marL="285750" indent="-285750">
              <a:lnSpc>
                <a:spcPct val="200000"/>
              </a:lnSpc>
              <a:buFont typeface="Arial" panose="020B0604020202020204" pitchFamily="34" charset="0"/>
              <a:buChar char="•"/>
            </a:pPr>
            <a:r>
              <a:rPr lang="en-US" sz="2000" b="1" dirty="0" smtClean="0"/>
              <a:t>Working Group members given time to check and comment on final product</a:t>
            </a:r>
          </a:p>
          <a:p>
            <a:pPr marL="285750" indent="-285750">
              <a:lnSpc>
                <a:spcPct val="200000"/>
              </a:lnSpc>
              <a:buFont typeface="Arial" panose="020B0604020202020204" pitchFamily="34" charset="0"/>
              <a:buChar char="•"/>
            </a:pPr>
            <a:r>
              <a:rPr lang="en-US" sz="2000" b="1" dirty="0" smtClean="0"/>
              <a:t>Ensure Principals get the link to the resource and the ability to contribute supporting materials</a:t>
            </a:r>
          </a:p>
          <a:p>
            <a:pPr marL="285750" indent="-285750">
              <a:lnSpc>
                <a:spcPct val="200000"/>
              </a:lnSpc>
              <a:buFont typeface="Arial" panose="020B0604020202020204" pitchFamily="34" charset="0"/>
              <a:buChar char="•"/>
            </a:pPr>
            <a:r>
              <a:rPr lang="en-US" sz="2000" b="1" dirty="0" smtClean="0"/>
              <a:t>Ensure it remains current with an audit each calendar year</a:t>
            </a:r>
          </a:p>
          <a:p>
            <a:pPr marL="285750" indent="-285750">
              <a:lnSpc>
                <a:spcPct val="200000"/>
              </a:lnSpc>
              <a:buFont typeface="Arial" panose="020B0604020202020204" pitchFamily="34" charset="0"/>
              <a:buChar char="•"/>
            </a:pPr>
            <a:r>
              <a:rPr lang="en-US" sz="2000" b="1" dirty="0" smtClean="0"/>
              <a:t>Look at the out of scope issues.. What can we do about these now?</a:t>
            </a:r>
          </a:p>
          <a:p>
            <a:endParaRPr lang="en-US" dirty="0" smtClean="0"/>
          </a:p>
          <a:p>
            <a:endParaRPr lang="en-US" dirty="0"/>
          </a:p>
        </p:txBody>
      </p:sp>
    </p:spTree>
    <p:extLst>
      <p:ext uri="{BB962C8B-B14F-4D97-AF65-F5344CB8AC3E}">
        <p14:creationId xmlns:p14="http://schemas.microsoft.com/office/powerpoint/2010/main" val="6646061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545079" y="759832"/>
            <a:ext cx="6426889" cy="1602368"/>
          </a:xfrm>
          <a:prstGeom prst="rect">
            <a:avLst/>
          </a:prstGeom>
        </p:spPr>
      </p:pic>
      <p:sp>
        <p:nvSpPr>
          <p:cNvPr id="3" name="Oval 2"/>
          <p:cNvSpPr/>
          <p:nvPr/>
        </p:nvSpPr>
        <p:spPr>
          <a:xfrm>
            <a:off x="1920240" y="2743200"/>
            <a:ext cx="8747760" cy="32461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b="1" dirty="0" smtClean="0"/>
              <a:t>Thanks</a:t>
            </a:r>
            <a:r>
              <a:rPr lang="en-US" dirty="0" smtClean="0"/>
              <a:t> </a:t>
            </a:r>
            <a:endParaRPr lang="en-US" dirty="0"/>
          </a:p>
        </p:txBody>
      </p:sp>
    </p:spTree>
    <p:extLst>
      <p:ext uri="{BB962C8B-B14F-4D97-AF65-F5344CB8AC3E}">
        <p14:creationId xmlns:p14="http://schemas.microsoft.com/office/powerpoint/2010/main" val="8155385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1480" y="1443840"/>
            <a:ext cx="11475720" cy="5021055"/>
          </a:xfrm>
          <a:prstGeom prst="rect">
            <a:avLst/>
          </a:prstGeom>
        </p:spPr>
        <p:txBody>
          <a:bodyPr wrap="square">
            <a:spAutoFit/>
          </a:bodyPr>
          <a:lstStyle/>
          <a:p>
            <a:pPr fontAlgn="base">
              <a:lnSpc>
                <a:spcPct val="150000"/>
              </a:lnSpc>
              <a:buFont typeface="+mj-lt"/>
              <a:buAutoNum type="arabicPeriod"/>
            </a:pPr>
            <a:r>
              <a:rPr lang="en-NZ" sz="2400" dirty="0">
                <a:solidFill>
                  <a:srgbClr val="000000"/>
                </a:solidFill>
                <a:latin typeface="Calibri" panose="020F0502020204030204" pitchFamily="34" charset="0"/>
              </a:rPr>
              <a:t>To clarify the current systems for managing violent behaviour in schools including the mandatory reporting system.  </a:t>
            </a:r>
          </a:p>
          <a:p>
            <a:pPr fontAlgn="base">
              <a:lnSpc>
                <a:spcPct val="150000"/>
              </a:lnSpc>
              <a:buFont typeface="+mj-lt"/>
              <a:buAutoNum type="arabicPeriod" startAt="2"/>
            </a:pPr>
            <a:r>
              <a:rPr lang="en-NZ" sz="2400" dirty="0">
                <a:solidFill>
                  <a:srgbClr val="000000"/>
                </a:solidFill>
                <a:latin typeface="Calibri" panose="020F0502020204030204" pitchFamily="34" charset="0"/>
              </a:rPr>
              <a:t>To clarify in simple and complete terms the resourcing support schools can access. </a:t>
            </a:r>
          </a:p>
          <a:p>
            <a:pPr fontAlgn="base">
              <a:lnSpc>
                <a:spcPct val="150000"/>
              </a:lnSpc>
              <a:buFont typeface="+mj-lt"/>
              <a:buAutoNum type="arabicPeriod" startAt="3"/>
            </a:pPr>
            <a:r>
              <a:rPr lang="en-NZ" sz="2400" dirty="0">
                <a:solidFill>
                  <a:srgbClr val="000000"/>
                </a:solidFill>
                <a:latin typeface="Calibri" panose="020F0502020204030204" pitchFamily="34" charset="0"/>
              </a:rPr>
              <a:t>To outline the current training options available to teachers and schools. </a:t>
            </a:r>
          </a:p>
          <a:p>
            <a:pPr fontAlgn="base">
              <a:lnSpc>
                <a:spcPct val="150000"/>
              </a:lnSpc>
              <a:buFont typeface="+mj-lt"/>
              <a:buAutoNum type="arabicPeriod" startAt="4"/>
            </a:pPr>
            <a:r>
              <a:rPr lang="en-NZ" sz="2400" dirty="0">
                <a:solidFill>
                  <a:srgbClr val="000000"/>
                </a:solidFill>
                <a:latin typeface="Calibri" panose="020F0502020204030204" pitchFamily="34" charset="0"/>
              </a:rPr>
              <a:t>To identify any potential training options that have yet to be accessed. </a:t>
            </a:r>
          </a:p>
          <a:p>
            <a:pPr fontAlgn="base">
              <a:lnSpc>
                <a:spcPct val="150000"/>
              </a:lnSpc>
              <a:buFont typeface="+mj-lt"/>
              <a:buAutoNum type="arabicPeriod" startAt="5"/>
            </a:pPr>
            <a:r>
              <a:rPr lang="en-NZ" sz="2400" dirty="0">
                <a:solidFill>
                  <a:srgbClr val="000000"/>
                </a:solidFill>
                <a:latin typeface="Calibri" panose="020F0502020204030204" pitchFamily="34" charset="0"/>
              </a:rPr>
              <a:t>To clarify the legal position around the use of legal restraint in schools and the obligation for BOT to provide a safe workplace/school. </a:t>
            </a:r>
          </a:p>
          <a:p>
            <a:pPr fontAlgn="base">
              <a:lnSpc>
                <a:spcPct val="150000"/>
              </a:lnSpc>
              <a:buFont typeface="+mj-lt"/>
              <a:buAutoNum type="arabicPeriod" startAt="6"/>
            </a:pPr>
            <a:r>
              <a:rPr lang="en-NZ" sz="2400" dirty="0">
                <a:solidFill>
                  <a:srgbClr val="000000"/>
                </a:solidFill>
                <a:latin typeface="Calibri" panose="020F0502020204030204" pitchFamily="34" charset="0"/>
              </a:rPr>
              <a:t>To communicate these findings clearly to the membership in the form of an information pack and seek ways to provide shared support for schools. </a:t>
            </a:r>
          </a:p>
        </p:txBody>
      </p:sp>
      <p:sp>
        <p:nvSpPr>
          <p:cNvPr id="5" name="Title 5"/>
          <p:cNvSpPr txBox="1">
            <a:spLocks/>
          </p:cNvSpPr>
          <p:nvPr/>
        </p:nvSpPr>
        <p:spPr>
          <a:xfrm>
            <a:off x="3931603" y="552561"/>
            <a:ext cx="7208837" cy="66992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t>Terms Of Reference </a:t>
            </a:r>
            <a:endParaRPr lang="en-US" b="1" dirty="0"/>
          </a:p>
        </p:txBody>
      </p:sp>
      <p:pic>
        <p:nvPicPr>
          <p:cNvPr id="6" name="Picture 5"/>
          <p:cNvPicPr>
            <a:picLocks noChangeAspect="1"/>
          </p:cNvPicPr>
          <p:nvPr/>
        </p:nvPicPr>
        <p:blipFill>
          <a:blip r:embed="rId3"/>
          <a:stretch>
            <a:fillRect/>
          </a:stretch>
        </p:blipFill>
        <p:spPr>
          <a:xfrm>
            <a:off x="167640" y="195952"/>
            <a:ext cx="4117290" cy="1026533"/>
          </a:xfrm>
          <a:prstGeom prst="rect">
            <a:avLst/>
          </a:prstGeom>
        </p:spPr>
      </p:pic>
    </p:spTree>
    <p:extLst>
      <p:ext uri="{BB962C8B-B14F-4D97-AF65-F5344CB8AC3E}">
        <p14:creationId xmlns:p14="http://schemas.microsoft.com/office/powerpoint/2010/main" val="7193476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67640" y="195952"/>
            <a:ext cx="4117290" cy="1026533"/>
          </a:xfrm>
          <a:prstGeom prst="rect">
            <a:avLst/>
          </a:prstGeom>
        </p:spPr>
      </p:pic>
      <p:sp>
        <p:nvSpPr>
          <p:cNvPr id="3" name="Title 5"/>
          <p:cNvSpPr txBox="1">
            <a:spLocks/>
          </p:cNvSpPr>
          <p:nvPr/>
        </p:nvSpPr>
        <p:spPr>
          <a:xfrm>
            <a:off x="3931603" y="552561"/>
            <a:ext cx="7208837" cy="66992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t>Time Frame </a:t>
            </a:r>
            <a:endParaRPr lang="en-US" b="1" dirty="0"/>
          </a:p>
        </p:txBody>
      </p:sp>
      <p:pic>
        <p:nvPicPr>
          <p:cNvPr id="5" name="Picture 4"/>
          <p:cNvPicPr>
            <a:picLocks noChangeAspect="1"/>
          </p:cNvPicPr>
          <p:nvPr/>
        </p:nvPicPr>
        <p:blipFill>
          <a:blip r:embed="rId3"/>
          <a:stretch>
            <a:fillRect/>
          </a:stretch>
        </p:blipFill>
        <p:spPr>
          <a:xfrm>
            <a:off x="320040" y="348352"/>
            <a:ext cx="4117290" cy="1026533"/>
          </a:xfrm>
          <a:prstGeom prst="rect">
            <a:avLst/>
          </a:prstGeom>
        </p:spPr>
      </p:pic>
      <p:pic>
        <p:nvPicPr>
          <p:cNvPr id="6" name="Picture 5"/>
          <p:cNvPicPr>
            <a:picLocks noChangeAspect="1"/>
          </p:cNvPicPr>
          <p:nvPr/>
        </p:nvPicPr>
        <p:blipFill>
          <a:blip r:embed="rId3"/>
          <a:stretch>
            <a:fillRect/>
          </a:stretch>
        </p:blipFill>
        <p:spPr>
          <a:xfrm>
            <a:off x="472440" y="500752"/>
            <a:ext cx="4117290" cy="1026533"/>
          </a:xfrm>
          <a:prstGeom prst="rect">
            <a:avLst/>
          </a:prstGeom>
        </p:spPr>
      </p:pic>
      <p:sp>
        <p:nvSpPr>
          <p:cNvPr id="7" name="Rectangle 6"/>
          <p:cNvSpPr/>
          <p:nvPr/>
        </p:nvSpPr>
        <p:spPr>
          <a:xfrm>
            <a:off x="472440" y="1679685"/>
            <a:ext cx="10896600" cy="4616648"/>
          </a:xfrm>
          <a:prstGeom prst="rect">
            <a:avLst/>
          </a:prstGeom>
        </p:spPr>
        <p:txBody>
          <a:bodyPr wrap="square">
            <a:spAutoFit/>
          </a:bodyPr>
          <a:lstStyle/>
          <a:p>
            <a:pPr fontAlgn="base">
              <a:lnSpc>
                <a:spcPct val="150000"/>
              </a:lnSpc>
            </a:pPr>
            <a:r>
              <a:rPr lang="en-NZ" sz="2800" b="1" dirty="0">
                <a:solidFill>
                  <a:srgbClr val="000000"/>
                </a:solidFill>
                <a:latin typeface="Calibri" panose="020F0502020204030204" pitchFamily="34" charset="0"/>
              </a:rPr>
              <a:t>November 2017:</a:t>
            </a:r>
            <a:r>
              <a:rPr lang="en-NZ" sz="2800" dirty="0">
                <a:solidFill>
                  <a:srgbClr val="000000"/>
                </a:solidFill>
                <a:latin typeface="Calibri" panose="020F0502020204030204" pitchFamily="34" charset="0"/>
              </a:rPr>
              <a:t>  Contact made with potential working group </a:t>
            </a:r>
            <a:endParaRPr lang="en-NZ" sz="2800" dirty="0" smtClean="0">
              <a:solidFill>
                <a:srgbClr val="000000"/>
              </a:solidFill>
              <a:latin typeface="Calibri" panose="020F0502020204030204" pitchFamily="34" charset="0"/>
            </a:endParaRPr>
          </a:p>
          <a:p>
            <a:pPr fontAlgn="base">
              <a:lnSpc>
                <a:spcPct val="150000"/>
              </a:lnSpc>
            </a:pPr>
            <a:endParaRPr lang="en-NZ" sz="2800" dirty="0">
              <a:solidFill>
                <a:srgbClr val="000000"/>
              </a:solidFill>
              <a:latin typeface="Calibri" panose="020F0502020204030204" pitchFamily="34" charset="0"/>
            </a:endParaRPr>
          </a:p>
          <a:p>
            <a:pPr fontAlgn="base">
              <a:lnSpc>
                <a:spcPct val="150000"/>
              </a:lnSpc>
            </a:pPr>
            <a:r>
              <a:rPr lang="en-NZ" sz="2800" b="1" dirty="0" smtClean="0">
                <a:solidFill>
                  <a:srgbClr val="000000"/>
                </a:solidFill>
                <a:latin typeface="Calibri" panose="020F0502020204030204" pitchFamily="34" charset="0"/>
              </a:rPr>
              <a:t>February </a:t>
            </a:r>
            <a:r>
              <a:rPr lang="en-NZ" sz="2800" b="1" dirty="0">
                <a:solidFill>
                  <a:srgbClr val="000000"/>
                </a:solidFill>
                <a:latin typeface="Calibri" panose="020F0502020204030204" pitchFamily="34" charset="0"/>
              </a:rPr>
              <a:t>2018:</a:t>
            </a:r>
            <a:r>
              <a:rPr lang="en-NZ" sz="2800" dirty="0">
                <a:solidFill>
                  <a:srgbClr val="000000"/>
                </a:solidFill>
                <a:latin typeface="Calibri" panose="020F0502020204030204" pitchFamily="34" charset="0"/>
              </a:rPr>
              <a:t>  Working Group first meeting. </a:t>
            </a:r>
          </a:p>
          <a:p>
            <a:pPr fontAlgn="base">
              <a:lnSpc>
                <a:spcPct val="150000"/>
              </a:lnSpc>
            </a:pPr>
            <a:endParaRPr lang="en-NZ" sz="2800" b="0" i="0" dirty="0" smtClean="0">
              <a:solidFill>
                <a:srgbClr val="000000"/>
              </a:solidFill>
              <a:effectLst/>
              <a:latin typeface="Segoe UI" panose="020B0502040204020203" pitchFamily="34" charset="0"/>
            </a:endParaRPr>
          </a:p>
          <a:p>
            <a:pPr fontAlgn="base">
              <a:lnSpc>
                <a:spcPct val="150000"/>
              </a:lnSpc>
            </a:pPr>
            <a:r>
              <a:rPr lang="en-NZ" sz="2800" b="1" dirty="0" smtClean="0">
                <a:solidFill>
                  <a:srgbClr val="000000"/>
                </a:solidFill>
                <a:latin typeface="Calibri" panose="020F0502020204030204" pitchFamily="34" charset="0"/>
              </a:rPr>
              <a:t>April </a:t>
            </a:r>
            <a:r>
              <a:rPr lang="en-NZ" sz="2800" b="1" dirty="0">
                <a:solidFill>
                  <a:srgbClr val="000000"/>
                </a:solidFill>
                <a:latin typeface="Calibri" panose="020F0502020204030204" pitchFamily="34" charset="0"/>
              </a:rPr>
              <a:t>2018:  </a:t>
            </a:r>
            <a:r>
              <a:rPr lang="en-NZ" sz="2800" dirty="0">
                <a:solidFill>
                  <a:srgbClr val="000000"/>
                </a:solidFill>
                <a:latin typeface="Calibri" panose="020F0502020204030204" pitchFamily="34" charset="0"/>
              </a:rPr>
              <a:t>Second working group meeting </a:t>
            </a:r>
            <a:endParaRPr lang="en-NZ" sz="2800" dirty="0" smtClean="0">
              <a:solidFill>
                <a:srgbClr val="000000"/>
              </a:solidFill>
              <a:latin typeface="Calibri" panose="020F0502020204030204" pitchFamily="34" charset="0"/>
            </a:endParaRPr>
          </a:p>
          <a:p>
            <a:pPr fontAlgn="base">
              <a:lnSpc>
                <a:spcPct val="150000"/>
              </a:lnSpc>
            </a:pPr>
            <a:endParaRPr lang="en-NZ" sz="2800" b="0" i="0" dirty="0">
              <a:solidFill>
                <a:srgbClr val="000000"/>
              </a:solidFill>
              <a:effectLst/>
              <a:latin typeface="Calibri" panose="020F0502020204030204" pitchFamily="34" charset="0"/>
            </a:endParaRPr>
          </a:p>
          <a:p>
            <a:pPr fontAlgn="base">
              <a:lnSpc>
                <a:spcPct val="150000"/>
              </a:lnSpc>
            </a:pPr>
            <a:r>
              <a:rPr lang="en-NZ" sz="2800" b="1" dirty="0" smtClean="0">
                <a:solidFill>
                  <a:srgbClr val="000000"/>
                </a:solidFill>
                <a:latin typeface="Calibri" panose="020F0502020204030204" pitchFamily="34" charset="0"/>
              </a:rPr>
              <a:t>June 2018: </a:t>
            </a:r>
            <a:r>
              <a:rPr lang="en-NZ" sz="2800" dirty="0" smtClean="0">
                <a:solidFill>
                  <a:srgbClr val="000000"/>
                </a:solidFill>
                <a:latin typeface="Calibri" panose="020F0502020204030204" pitchFamily="34" charset="0"/>
              </a:rPr>
              <a:t>Present initial findings and next steps to CPPA Executive</a:t>
            </a:r>
            <a:endParaRPr lang="en-NZ" sz="2800" b="0" i="0" dirty="0">
              <a:solidFill>
                <a:srgbClr val="000000"/>
              </a:solidFill>
              <a:effectLst/>
              <a:latin typeface="Segoe UI" panose="020B0502040204020203" pitchFamily="34" charset="0"/>
            </a:endParaRPr>
          </a:p>
        </p:txBody>
      </p:sp>
    </p:spTree>
    <p:extLst>
      <p:ext uri="{BB962C8B-B14F-4D97-AF65-F5344CB8AC3E}">
        <p14:creationId xmlns:p14="http://schemas.microsoft.com/office/powerpoint/2010/main" val="32266115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67640" y="195952"/>
            <a:ext cx="4117290" cy="1026533"/>
          </a:xfrm>
          <a:prstGeom prst="rect">
            <a:avLst/>
          </a:prstGeom>
        </p:spPr>
      </p:pic>
      <p:sp>
        <p:nvSpPr>
          <p:cNvPr id="3" name="Title 5"/>
          <p:cNvSpPr txBox="1">
            <a:spLocks/>
          </p:cNvSpPr>
          <p:nvPr/>
        </p:nvSpPr>
        <p:spPr>
          <a:xfrm>
            <a:off x="3931603" y="552561"/>
            <a:ext cx="7208837" cy="66992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t>Group Members </a:t>
            </a:r>
            <a:endParaRPr lang="en-US" b="1" dirty="0"/>
          </a:p>
        </p:txBody>
      </p:sp>
      <p:pic>
        <p:nvPicPr>
          <p:cNvPr id="5" name="Picture 4"/>
          <p:cNvPicPr>
            <a:picLocks noChangeAspect="1"/>
          </p:cNvPicPr>
          <p:nvPr/>
        </p:nvPicPr>
        <p:blipFill>
          <a:blip r:embed="rId3"/>
          <a:stretch>
            <a:fillRect/>
          </a:stretch>
        </p:blipFill>
        <p:spPr>
          <a:xfrm>
            <a:off x="320040" y="348352"/>
            <a:ext cx="4117290" cy="1026533"/>
          </a:xfrm>
          <a:prstGeom prst="rect">
            <a:avLst/>
          </a:prstGeom>
        </p:spPr>
      </p:pic>
      <p:pic>
        <p:nvPicPr>
          <p:cNvPr id="6" name="Picture 5"/>
          <p:cNvPicPr>
            <a:picLocks noChangeAspect="1"/>
          </p:cNvPicPr>
          <p:nvPr/>
        </p:nvPicPr>
        <p:blipFill>
          <a:blip r:embed="rId3"/>
          <a:stretch>
            <a:fillRect/>
          </a:stretch>
        </p:blipFill>
        <p:spPr>
          <a:xfrm>
            <a:off x="472440" y="500752"/>
            <a:ext cx="4117290" cy="1026533"/>
          </a:xfrm>
          <a:prstGeom prst="rect">
            <a:avLst/>
          </a:prstGeom>
        </p:spPr>
      </p:pic>
      <p:sp>
        <p:nvSpPr>
          <p:cNvPr id="7" name="Rectangle 6"/>
          <p:cNvSpPr/>
          <p:nvPr/>
        </p:nvSpPr>
        <p:spPr>
          <a:xfrm>
            <a:off x="472440" y="1679685"/>
            <a:ext cx="10896600" cy="5632311"/>
          </a:xfrm>
          <a:prstGeom prst="rect">
            <a:avLst/>
          </a:prstGeom>
        </p:spPr>
        <p:txBody>
          <a:bodyPr wrap="square">
            <a:spAutoFit/>
          </a:bodyPr>
          <a:lstStyle/>
          <a:p>
            <a:pPr marL="571500" indent="-571500" fontAlgn="base">
              <a:buFont typeface="Arial" panose="020B0604020202020204" pitchFamily="34" charset="0"/>
              <a:buChar char="•"/>
            </a:pPr>
            <a:r>
              <a:rPr lang="en-NZ" sz="4000" dirty="0" smtClean="0"/>
              <a:t>RTLB </a:t>
            </a:r>
            <a:r>
              <a:rPr lang="en-NZ" sz="4000" dirty="0"/>
              <a:t>representative </a:t>
            </a:r>
            <a:r>
              <a:rPr lang="en-NZ" sz="4000" dirty="0" smtClean="0"/>
              <a:t>x 1</a:t>
            </a:r>
            <a:endParaRPr lang="en-NZ" sz="4000" dirty="0"/>
          </a:p>
          <a:p>
            <a:pPr marL="571500" indent="-571500" fontAlgn="base">
              <a:buFont typeface="Arial" panose="020B0604020202020204" pitchFamily="34" charset="0"/>
              <a:buChar char="•"/>
            </a:pPr>
            <a:r>
              <a:rPr lang="en-NZ" sz="4000" dirty="0"/>
              <a:t>MOE </a:t>
            </a:r>
            <a:r>
              <a:rPr lang="en-NZ" sz="4000" dirty="0" smtClean="0"/>
              <a:t>x2</a:t>
            </a:r>
          </a:p>
          <a:p>
            <a:pPr marL="571500" indent="-571500" fontAlgn="base">
              <a:buFont typeface="Arial" panose="020B0604020202020204" pitchFamily="34" charset="0"/>
              <a:buChar char="•"/>
            </a:pPr>
            <a:r>
              <a:rPr lang="en-NZ" sz="4000" dirty="0" smtClean="0"/>
              <a:t>MOE Special Education x 1</a:t>
            </a:r>
          </a:p>
          <a:p>
            <a:pPr marL="571500" indent="-571500" fontAlgn="base">
              <a:buFont typeface="Arial" panose="020B0604020202020204" pitchFamily="34" charset="0"/>
              <a:buChar char="•"/>
            </a:pPr>
            <a:r>
              <a:rPr lang="en-NZ" sz="4000" dirty="0" smtClean="0"/>
              <a:t>Special </a:t>
            </a:r>
            <a:r>
              <a:rPr lang="en-NZ" sz="4000" dirty="0"/>
              <a:t>education </a:t>
            </a:r>
            <a:r>
              <a:rPr lang="en-NZ" sz="4000" dirty="0" smtClean="0"/>
              <a:t>sector x 3</a:t>
            </a:r>
          </a:p>
          <a:p>
            <a:pPr marL="571500" indent="-571500" fontAlgn="base">
              <a:buFont typeface="Arial" panose="020B0604020202020204" pitchFamily="34" charset="0"/>
              <a:buChar char="•"/>
            </a:pPr>
            <a:r>
              <a:rPr lang="en-NZ" sz="4000" dirty="0" smtClean="0"/>
              <a:t>CPPA Executive x 2</a:t>
            </a:r>
            <a:endParaRPr lang="en-NZ" sz="4000" dirty="0"/>
          </a:p>
          <a:p>
            <a:pPr marL="571500" indent="-571500" fontAlgn="base">
              <a:buFont typeface="Arial" panose="020B0604020202020204" pitchFamily="34" charset="0"/>
              <a:buChar char="•"/>
            </a:pPr>
            <a:r>
              <a:rPr lang="en-NZ" sz="4000" dirty="0" smtClean="0"/>
              <a:t>NZEI Representative  x 1</a:t>
            </a:r>
          </a:p>
          <a:p>
            <a:pPr marL="571500" indent="-571500" fontAlgn="base">
              <a:buFont typeface="Arial" panose="020B0604020202020204" pitchFamily="34" charset="0"/>
              <a:buChar char="•"/>
            </a:pPr>
            <a:r>
              <a:rPr lang="en-NZ" sz="4000" dirty="0" smtClean="0"/>
              <a:t>CPPA Membership  x 2</a:t>
            </a:r>
          </a:p>
          <a:p>
            <a:pPr fontAlgn="base"/>
            <a:endParaRPr lang="en-NZ" sz="4000" dirty="0" smtClean="0"/>
          </a:p>
          <a:p>
            <a:pPr fontAlgn="base"/>
            <a:endParaRPr lang="en-NZ" sz="4000" dirty="0"/>
          </a:p>
        </p:txBody>
      </p:sp>
    </p:spTree>
    <p:extLst>
      <p:ext uri="{BB962C8B-B14F-4D97-AF65-F5344CB8AC3E}">
        <p14:creationId xmlns:p14="http://schemas.microsoft.com/office/powerpoint/2010/main" val="22202398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4158999216"/>
              </p:ext>
            </p:extLst>
          </p:nvPr>
        </p:nvGraphicFramePr>
        <p:xfrm>
          <a:off x="548640" y="381000"/>
          <a:ext cx="11170920" cy="6065520"/>
        </p:xfrm>
        <a:graphic>
          <a:graphicData uri="http://schemas.openxmlformats.org/drawingml/2006/table">
            <a:tbl>
              <a:tblPr firstRow="1" bandRow="1">
                <a:tableStyleId>{5C22544A-7EE6-4342-B048-85BDC9FD1C3A}</a:tableStyleId>
              </a:tblPr>
              <a:tblGrid>
                <a:gridCol w="5562600">
                  <a:extLst>
                    <a:ext uri="{9D8B030D-6E8A-4147-A177-3AD203B41FA5}">
                      <a16:colId xmlns:a16="http://schemas.microsoft.com/office/drawing/2014/main" val="1016859349"/>
                    </a:ext>
                  </a:extLst>
                </a:gridCol>
                <a:gridCol w="5608320">
                  <a:extLst>
                    <a:ext uri="{9D8B030D-6E8A-4147-A177-3AD203B41FA5}">
                      <a16:colId xmlns:a16="http://schemas.microsoft.com/office/drawing/2014/main" val="1387660450"/>
                    </a:ext>
                  </a:extLst>
                </a:gridCol>
              </a:tblGrid>
              <a:tr h="6004560">
                <a:tc>
                  <a:txBody>
                    <a:bodyPr/>
                    <a:lstStyle/>
                    <a:p>
                      <a:pPr marL="457200" indent="-457200">
                        <a:buFont typeface="Arial" panose="020B0604020202020204" pitchFamily="34" charset="0"/>
                        <a:buChar char="•"/>
                      </a:pPr>
                      <a:r>
                        <a:rPr lang="en-US" sz="2800" dirty="0" smtClean="0">
                          <a:solidFill>
                            <a:schemeClr val="tx1"/>
                          </a:solidFill>
                        </a:rPr>
                        <a:t>James Griggs</a:t>
                      </a:r>
                    </a:p>
                    <a:p>
                      <a:pPr marL="457200" indent="-457200">
                        <a:buFont typeface="Arial" panose="020B0604020202020204" pitchFamily="34" charset="0"/>
                        <a:buChar char="•"/>
                      </a:pPr>
                      <a:r>
                        <a:rPr lang="en-US" sz="2800" dirty="0" err="1" smtClean="0">
                          <a:solidFill>
                            <a:schemeClr val="tx1"/>
                          </a:solidFill>
                        </a:rPr>
                        <a:t>Corallanne</a:t>
                      </a:r>
                      <a:r>
                        <a:rPr lang="en-US" sz="2800" baseline="0" dirty="0" smtClean="0">
                          <a:solidFill>
                            <a:schemeClr val="tx1"/>
                          </a:solidFill>
                        </a:rPr>
                        <a:t> Child</a:t>
                      </a:r>
                    </a:p>
                    <a:p>
                      <a:pPr marL="457200" indent="-457200">
                        <a:buFont typeface="Arial" panose="020B0604020202020204" pitchFamily="34" charset="0"/>
                        <a:buChar char="•"/>
                      </a:pPr>
                      <a:r>
                        <a:rPr lang="en-US" sz="2800" baseline="0" dirty="0" smtClean="0">
                          <a:solidFill>
                            <a:schemeClr val="tx1"/>
                          </a:solidFill>
                        </a:rPr>
                        <a:t>Susan </a:t>
                      </a:r>
                      <a:r>
                        <a:rPr lang="en-US" sz="2800" baseline="0" dirty="0" err="1" smtClean="0">
                          <a:solidFill>
                            <a:schemeClr val="tx1"/>
                          </a:solidFill>
                        </a:rPr>
                        <a:t>Schniederman</a:t>
                      </a:r>
                      <a:endParaRPr lang="en-US" sz="2800" baseline="0" dirty="0" smtClean="0">
                        <a:solidFill>
                          <a:schemeClr val="tx1"/>
                        </a:solidFill>
                      </a:endParaRPr>
                    </a:p>
                    <a:p>
                      <a:pPr marL="457200" indent="-457200">
                        <a:buFont typeface="Arial" panose="020B0604020202020204" pitchFamily="34" charset="0"/>
                        <a:buChar char="•"/>
                      </a:pPr>
                      <a:r>
                        <a:rPr lang="en-US" sz="2800" baseline="0" dirty="0" smtClean="0">
                          <a:solidFill>
                            <a:schemeClr val="tx1"/>
                          </a:solidFill>
                        </a:rPr>
                        <a:t>Bruce Cull</a:t>
                      </a:r>
                    </a:p>
                    <a:p>
                      <a:pPr marL="457200" indent="-457200">
                        <a:buFont typeface="Arial" panose="020B0604020202020204" pitchFamily="34" charset="0"/>
                        <a:buChar char="•"/>
                      </a:pPr>
                      <a:r>
                        <a:rPr lang="en-US" sz="2800" baseline="0" dirty="0" smtClean="0">
                          <a:solidFill>
                            <a:schemeClr val="tx1"/>
                          </a:solidFill>
                        </a:rPr>
                        <a:t>Graham Jones</a:t>
                      </a:r>
                    </a:p>
                    <a:p>
                      <a:pPr marL="457200" indent="-457200">
                        <a:buFont typeface="Arial" panose="020B0604020202020204" pitchFamily="34" charset="0"/>
                        <a:buChar char="•"/>
                      </a:pPr>
                      <a:r>
                        <a:rPr lang="en-US" sz="2800" baseline="0" dirty="0" smtClean="0">
                          <a:solidFill>
                            <a:schemeClr val="tx1"/>
                          </a:solidFill>
                        </a:rPr>
                        <a:t>Sandra Smith</a:t>
                      </a:r>
                    </a:p>
                    <a:p>
                      <a:pPr marL="457200" indent="-457200">
                        <a:buFont typeface="Arial" panose="020B0604020202020204" pitchFamily="34" charset="0"/>
                        <a:buChar char="•"/>
                      </a:pPr>
                      <a:r>
                        <a:rPr lang="en-US" sz="2800" baseline="0" dirty="0" smtClean="0">
                          <a:solidFill>
                            <a:schemeClr val="tx1"/>
                          </a:solidFill>
                        </a:rPr>
                        <a:t>Andrea Knight</a:t>
                      </a:r>
                    </a:p>
                    <a:p>
                      <a:pPr marL="457200" indent="-457200">
                        <a:buFont typeface="Arial" panose="020B0604020202020204" pitchFamily="34" charset="0"/>
                        <a:buChar char="•"/>
                      </a:pPr>
                      <a:r>
                        <a:rPr lang="en-US" sz="2800" baseline="0" dirty="0" smtClean="0">
                          <a:solidFill>
                            <a:schemeClr val="tx1"/>
                          </a:solidFill>
                        </a:rPr>
                        <a:t>Tina Lomax</a:t>
                      </a:r>
                    </a:p>
                    <a:p>
                      <a:pPr marL="457200" indent="-457200">
                        <a:buFont typeface="Arial" panose="020B0604020202020204" pitchFamily="34" charset="0"/>
                        <a:buChar char="•"/>
                      </a:pPr>
                      <a:r>
                        <a:rPr lang="en-US" sz="2800" baseline="0" dirty="0" smtClean="0">
                          <a:solidFill>
                            <a:schemeClr val="tx1"/>
                          </a:solidFill>
                        </a:rPr>
                        <a:t>Nicole Anderson</a:t>
                      </a:r>
                    </a:p>
                    <a:p>
                      <a:pPr marL="457200" indent="-457200">
                        <a:buFont typeface="Arial" panose="020B0604020202020204" pitchFamily="34" charset="0"/>
                        <a:buChar char="•"/>
                      </a:pPr>
                      <a:r>
                        <a:rPr lang="en-US" sz="2800" baseline="0" dirty="0" smtClean="0">
                          <a:solidFill>
                            <a:schemeClr val="tx1"/>
                          </a:solidFill>
                        </a:rPr>
                        <a:t>Kelly McGowan </a:t>
                      </a:r>
                    </a:p>
                    <a:p>
                      <a:pPr marL="457200" indent="-457200">
                        <a:buFont typeface="Arial" panose="020B0604020202020204" pitchFamily="34" charset="0"/>
                        <a:buChar char="•"/>
                      </a:pPr>
                      <a:r>
                        <a:rPr lang="en-US" sz="2800" baseline="0" dirty="0" smtClean="0">
                          <a:solidFill>
                            <a:schemeClr val="tx1"/>
                          </a:solidFill>
                        </a:rPr>
                        <a:t>Jeanette Shearer </a:t>
                      </a:r>
                    </a:p>
                    <a:p>
                      <a:pPr marL="457200" indent="-457200">
                        <a:buFont typeface="Arial" panose="020B0604020202020204" pitchFamily="34" charset="0"/>
                        <a:buChar char="•"/>
                      </a:pPr>
                      <a:r>
                        <a:rPr lang="en-US" sz="2800" baseline="0" dirty="0" smtClean="0">
                          <a:solidFill>
                            <a:schemeClr val="tx1"/>
                          </a:solidFill>
                        </a:rPr>
                        <a:t>Rob Callaghan</a:t>
                      </a:r>
                    </a:p>
                    <a:p>
                      <a:pPr marL="457200" indent="-457200">
                        <a:buFont typeface="Arial" panose="020B0604020202020204" pitchFamily="34" charset="0"/>
                        <a:buChar char="•"/>
                      </a:pPr>
                      <a:r>
                        <a:rPr lang="en-US" sz="2800" baseline="0" dirty="0" smtClean="0">
                          <a:solidFill>
                            <a:schemeClr val="tx1"/>
                          </a:solidFill>
                        </a:rPr>
                        <a:t>Sarah </a:t>
                      </a:r>
                      <a:r>
                        <a:rPr lang="en-US" sz="2800" baseline="0" dirty="0" err="1" smtClean="0">
                          <a:solidFill>
                            <a:schemeClr val="tx1"/>
                          </a:solidFill>
                        </a:rPr>
                        <a:t>Moppett</a:t>
                      </a:r>
                      <a:r>
                        <a:rPr lang="en-US" sz="2800" baseline="0" dirty="0" smtClean="0">
                          <a:solidFill>
                            <a:schemeClr val="tx1"/>
                          </a:solidFill>
                        </a:rPr>
                        <a:t> /</a:t>
                      </a:r>
                      <a:r>
                        <a:rPr lang="en-US" sz="2800" baseline="0" dirty="0" err="1" smtClean="0">
                          <a:solidFill>
                            <a:schemeClr val="tx1"/>
                          </a:solidFill>
                        </a:rPr>
                        <a:t>Reana</a:t>
                      </a:r>
                      <a:r>
                        <a:rPr lang="en-US" sz="2800" baseline="0" dirty="0" smtClean="0">
                          <a:solidFill>
                            <a:schemeClr val="tx1"/>
                          </a:solidFill>
                        </a:rPr>
                        <a:t> </a:t>
                      </a:r>
                      <a:r>
                        <a:rPr lang="en-US" sz="2800" baseline="0" dirty="0" err="1" smtClean="0">
                          <a:solidFill>
                            <a:schemeClr val="tx1"/>
                          </a:solidFill>
                        </a:rPr>
                        <a:t>Instone</a:t>
                      </a:r>
                      <a:endParaRPr lang="en-US" sz="2800" baseline="0" dirty="0" smtClean="0">
                        <a:solidFill>
                          <a:schemeClr val="tx1"/>
                        </a:solidFill>
                      </a:endParaRPr>
                    </a:p>
                    <a:p>
                      <a:endParaRPr lang="en-US" sz="2800" baseline="0" dirty="0" smtClean="0">
                        <a:solidFill>
                          <a:schemeClr val="tx1"/>
                        </a:solidFill>
                      </a:endParaRPr>
                    </a:p>
                  </a:txBody>
                  <a:tcPr/>
                </a:tc>
                <a:tc>
                  <a:txBody>
                    <a:bodyPr/>
                    <a:lstStyle/>
                    <a:p>
                      <a:pPr marL="457200" indent="-457200">
                        <a:buFont typeface="Arial" panose="020B0604020202020204" pitchFamily="34" charset="0"/>
                        <a:buChar char="•"/>
                      </a:pPr>
                      <a:r>
                        <a:rPr lang="en-US" sz="2800" dirty="0" smtClean="0">
                          <a:solidFill>
                            <a:schemeClr val="tx1"/>
                          </a:solidFill>
                        </a:rPr>
                        <a:t>CPPA</a:t>
                      </a:r>
                    </a:p>
                    <a:p>
                      <a:pPr marL="457200" indent="-457200">
                        <a:buFont typeface="Arial" panose="020B0604020202020204" pitchFamily="34" charset="0"/>
                        <a:buChar char="•"/>
                      </a:pPr>
                      <a:r>
                        <a:rPr lang="en-US" sz="2800" dirty="0" smtClean="0">
                          <a:solidFill>
                            <a:schemeClr val="tx1"/>
                          </a:solidFill>
                        </a:rPr>
                        <a:t>Ministry of Education</a:t>
                      </a:r>
                    </a:p>
                    <a:p>
                      <a:pPr marL="457200" indent="-457200">
                        <a:buFont typeface="Arial" panose="020B0604020202020204" pitchFamily="34" charset="0"/>
                        <a:buChar char="•"/>
                      </a:pPr>
                      <a:r>
                        <a:rPr lang="en-US" sz="2800" dirty="0" smtClean="0">
                          <a:solidFill>
                            <a:schemeClr val="tx1"/>
                          </a:solidFill>
                        </a:rPr>
                        <a:t>Ministry of Education </a:t>
                      </a:r>
                    </a:p>
                    <a:p>
                      <a:pPr marL="457200" indent="-457200">
                        <a:buFont typeface="Arial" panose="020B0604020202020204" pitchFamily="34" charset="0"/>
                        <a:buChar char="•"/>
                      </a:pPr>
                      <a:r>
                        <a:rPr lang="en-US" sz="2800" dirty="0" smtClean="0">
                          <a:solidFill>
                            <a:schemeClr val="tx1"/>
                          </a:solidFill>
                        </a:rPr>
                        <a:t>MOE Special Education</a:t>
                      </a:r>
                    </a:p>
                    <a:p>
                      <a:pPr marL="457200" indent="-457200">
                        <a:buFont typeface="Arial" panose="020B0604020202020204" pitchFamily="34" charset="0"/>
                        <a:buChar char="•"/>
                      </a:pPr>
                      <a:r>
                        <a:rPr lang="en-US" sz="2800" dirty="0" smtClean="0">
                          <a:solidFill>
                            <a:schemeClr val="tx1"/>
                          </a:solidFill>
                        </a:rPr>
                        <a:t>NZEI</a:t>
                      </a:r>
                    </a:p>
                    <a:p>
                      <a:pPr marL="457200" indent="-457200">
                        <a:buFont typeface="Arial" panose="020B0604020202020204" pitchFamily="34" charset="0"/>
                        <a:buChar char="•"/>
                      </a:pPr>
                      <a:r>
                        <a:rPr lang="en-US" sz="2800" dirty="0" smtClean="0">
                          <a:solidFill>
                            <a:schemeClr val="tx1"/>
                          </a:solidFill>
                        </a:rPr>
                        <a:t>Linwood North</a:t>
                      </a:r>
                      <a:r>
                        <a:rPr lang="en-US" sz="2800" baseline="0" dirty="0" smtClean="0">
                          <a:solidFill>
                            <a:schemeClr val="tx1"/>
                          </a:solidFill>
                        </a:rPr>
                        <a:t> School </a:t>
                      </a:r>
                    </a:p>
                    <a:p>
                      <a:pPr marL="457200" indent="-457200">
                        <a:buFont typeface="Arial" panose="020B0604020202020204" pitchFamily="34" charset="0"/>
                        <a:buChar char="•"/>
                      </a:pPr>
                      <a:r>
                        <a:rPr lang="en-US" sz="2800" baseline="0" dirty="0" smtClean="0">
                          <a:solidFill>
                            <a:schemeClr val="tx1"/>
                          </a:solidFill>
                        </a:rPr>
                        <a:t>Heaton Intermediate</a:t>
                      </a:r>
                    </a:p>
                    <a:p>
                      <a:pPr marL="457200" indent="-457200">
                        <a:buFont typeface="Arial" panose="020B0604020202020204" pitchFamily="34" charset="0"/>
                        <a:buChar char="•"/>
                      </a:pPr>
                      <a:r>
                        <a:rPr lang="en-US" sz="2800" baseline="0" dirty="0" err="1" smtClean="0">
                          <a:solidFill>
                            <a:schemeClr val="tx1"/>
                          </a:solidFill>
                        </a:rPr>
                        <a:t>Kingslea</a:t>
                      </a:r>
                      <a:r>
                        <a:rPr lang="en-US" sz="2800" baseline="0" dirty="0" smtClean="0">
                          <a:solidFill>
                            <a:schemeClr val="tx1"/>
                          </a:solidFill>
                        </a:rPr>
                        <a:t> School </a:t>
                      </a:r>
                    </a:p>
                    <a:p>
                      <a:pPr marL="457200" indent="-457200">
                        <a:buFont typeface="Arial" panose="020B0604020202020204" pitchFamily="34" charset="0"/>
                        <a:buChar char="•"/>
                      </a:pPr>
                      <a:r>
                        <a:rPr lang="en-US" sz="2800" baseline="0" dirty="0" err="1" smtClean="0">
                          <a:solidFill>
                            <a:schemeClr val="tx1"/>
                          </a:solidFill>
                        </a:rPr>
                        <a:t>Waitaha</a:t>
                      </a:r>
                      <a:r>
                        <a:rPr lang="en-US" sz="2800" baseline="0" dirty="0" smtClean="0">
                          <a:solidFill>
                            <a:schemeClr val="tx1"/>
                          </a:solidFill>
                        </a:rPr>
                        <a:t> School</a:t>
                      </a:r>
                    </a:p>
                    <a:p>
                      <a:pPr marL="457200" indent="-457200">
                        <a:buFont typeface="Arial" panose="020B0604020202020204" pitchFamily="34" charset="0"/>
                        <a:buChar char="•"/>
                      </a:pPr>
                      <a:r>
                        <a:rPr lang="en-US" sz="2800" baseline="0" dirty="0" smtClean="0">
                          <a:solidFill>
                            <a:schemeClr val="tx1"/>
                          </a:solidFill>
                        </a:rPr>
                        <a:t>RTLB</a:t>
                      </a:r>
                    </a:p>
                    <a:p>
                      <a:pPr marL="457200" indent="-457200">
                        <a:buFont typeface="Arial" panose="020B0604020202020204" pitchFamily="34" charset="0"/>
                        <a:buChar char="•"/>
                      </a:pPr>
                      <a:r>
                        <a:rPr lang="en-US" sz="2800" baseline="0" dirty="0" smtClean="0">
                          <a:solidFill>
                            <a:schemeClr val="tx1"/>
                          </a:solidFill>
                        </a:rPr>
                        <a:t>CPPA Executive</a:t>
                      </a:r>
                    </a:p>
                    <a:p>
                      <a:pPr marL="457200" indent="-457200">
                        <a:buFont typeface="Arial" panose="020B0604020202020204" pitchFamily="34" charset="0"/>
                        <a:buChar char="•"/>
                      </a:pPr>
                      <a:r>
                        <a:rPr lang="en-US" sz="2800" baseline="0" dirty="0" smtClean="0">
                          <a:solidFill>
                            <a:schemeClr val="tx1"/>
                          </a:solidFill>
                        </a:rPr>
                        <a:t>CPPA Executive </a:t>
                      </a:r>
                    </a:p>
                    <a:p>
                      <a:pPr marL="457200" indent="-457200">
                        <a:buFont typeface="Arial" panose="020B0604020202020204" pitchFamily="34" charset="0"/>
                        <a:buChar char="•"/>
                      </a:pPr>
                      <a:r>
                        <a:rPr lang="en-US" sz="2800" baseline="0" dirty="0" err="1" smtClean="0">
                          <a:solidFill>
                            <a:schemeClr val="tx1"/>
                          </a:solidFill>
                        </a:rPr>
                        <a:t>Waitaha</a:t>
                      </a:r>
                      <a:r>
                        <a:rPr lang="en-US" sz="2800" baseline="0" dirty="0" smtClean="0">
                          <a:solidFill>
                            <a:schemeClr val="tx1"/>
                          </a:solidFill>
                        </a:rPr>
                        <a:t> School</a:t>
                      </a:r>
                      <a:endParaRPr lang="en-US" sz="2800" dirty="0" smtClean="0">
                        <a:solidFill>
                          <a:schemeClr val="tx1"/>
                        </a:solidFill>
                      </a:endParaRPr>
                    </a:p>
                    <a:p>
                      <a:endParaRPr lang="en-US" sz="2800" dirty="0">
                        <a:solidFill>
                          <a:schemeClr val="tx1"/>
                        </a:solidFill>
                      </a:endParaRPr>
                    </a:p>
                  </a:txBody>
                  <a:tcPr/>
                </a:tc>
                <a:extLst>
                  <a:ext uri="{0D108BD9-81ED-4DB2-BD59-A6C34878D82A}">
                    <a16:rowId xmlns:a16="http://schemas.microsoft.com/office/drawing/2014/main" val="2900816500"/>
                  </a:ext>
                </a:extLst>
              </a:tr>
            </a:tbl>
          </a:graphicData>
        </a:graphic>
      </p:graphicFrame>
    </p:spTree>
    <p:extLst>
      <p:ext uri="{BB962C8B-B14F-4D97-AF65-F5344CB8AC3E}">
        <p14:creationId xmlns:p14="http://schemas.microsoft.com/office/powerpoint/2010/main" val="42564863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5"/>
          <p:cNvSpPr txBox="1">
            <a:spLocks/>
          </p:cNvSpPr>
          <p:nvPr/>
        </p:nvSpPr>
        <p:spPr>
          <a:xfrm>
            <a:off x="3931603" y="552561"/>
            <a:ext cx="7208837" cy="66992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t>Provocation</a:t>
            </a:r>
            <a:endParaRPr lang="en-US" b="1" dirty="0"/>
          </a:p>
        </p:txBody>
      </p:sp>
      <p:pic>
        <p:nvPicPr>
          <p:cNvPr id="3" name="Picture 2"/>
          <p:cNvPicPr>
            <a:picLocks noChangeAspect="1"/>
          </p:cNvPicPr>
          <p:nvPr/>
        </p:nvPicPr>
        <p:blipFill>
          <a:blip r:embed="rId3"/>
          <a:stretch>
            <a:fillRect/>
          </a:stretch>
        </p:blipFill>
        <p:spPr>
          <a:xfrm>
            <a:off x="472440" y="500752"/>
            <a:ext cx="4770120" cy="1189298"/>
          </a:xfrm>
          <a:prstGeom prst="rect">
            <a:avLst/>
          </a:prstGeom>
        </p:spPr>
      </p:pic>
      <p:sp>
        <p:nvSpPr>
          <p:cNvPr id="4" name="TextBox 3"/>
          <p:cNvSpPr txBox="1"/>
          <p:nvPr/>
        </p:nvSpPr>
        <p:spPr>
          <a:xfrm>
            <a:off x="472441" y="2628899"/>
            <a:ext cx="11202488" cy="3170099"/>
          </a:xfrm>
          <a:prstGeom prst="rect">
            <a:avLst/>
          </a:prstGeom>
          <a:noFill/>
        </p:spPr>
        <p:txBody>
          <a:bodyPr wrap="square" rtlCol="0">
            <a:spAutoFit/>
          </a:bodyPr>
          <a:lstStyle/>
          <a:p>
            <a:r>
              <a:rPr lang="en-US" sz="4000" dirty="0" smtClean="0"/>
              <a:t>If I was a BRAND NEW Principal, I turn up to my new school to discover one of the children is acting out violently…</a:t>
            </a:r>
          </a:p>
          <a:p>
            <a:endParaRPr lang="en-US" sz="4000" dirty="0" smtClean="0"/>
          </a:p>
          <a:p>
            <a:r>
              <a:rPr lang="en-US" sz="4000" dirty="0" smtClean="0"/>
              <a:t>What are things I would need to know?</a:t>
            </a:r>
            <a:endParaRPr lang="en-US" sz="4000" dirty="0"/>
          </a:p>
        </p:txBody>
      </p:sp>
    </p:spTree>
    <p:extLst>
      <p:ext uri="{BB962C8B-B14F-4D97-AF65-F5344CB8AC3E}">
        <p14:creationId xmlns:p14="http://schemas.microsoft.com/office/powerpoint/2010/main" val="7451378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432560" y="3291840"/>
            <a:ext cx="4114800" cy="26365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t>Need to Know Now Information</a:t>
            </a:r>
          </a:p>
        </p:txBody>
      </p:sp>
      <p:sp>
        <p:nvSpPr>
          <p:cNvPr id="4" name="Rounded Rectangle 3"/>
          <p:cNvSpPr/>
          <p:nvPr/>
        </p:nvSpPr>
        <p:spPr>
          <a:xfrm>
            <a:off x="6416040" y="3291840"/>
            <a:ext cx="4114800" cy="26365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t>Reflective Questions for Schools</a:t>
            </a:r>
          </a:p>
        </p:txBody>
      </p:sp>
      <p:sp>
        <p:nvSpPr>
          <p:cNvPr id="5" name="Oval 4"/>
          <p:cNvSpPr/>
          <p:nvPr/>
        </p:nvSpPr>
        <p:spPr>
          <a:xfrm>
            <a:off x="3063240" y="152400"/>
            <a:ext cx="5730240" cy="2209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smtClean="0"/>
              <a:t>Two Directions for Guidance </a:t>
            </a:r>
            <a:endParaRPr lang="en-US" sz="4000" dirty="0"/>
          </a:p>
        </p:txBody>
      </p:sp>
      <p:sp>
        <p:nvSpPr>
          <p:cNvPr id="8" name="Down Arrow 7"/>
          <p:cNvSpPr/>
          <p:nvPr/>
        </p:nvSpPr>
        <p:spPr>
          <a:xfrm>
            <a:off x="3489960" y="2164080"/>
            <a:ext cx="777240" cy="8839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p:cNvSpPr/>
          <p:nvPr/>
        </p:nvSpPr>
        <p:spPr>
          <a:xfrm>
            <a:off x="7589520" y="2164080"/>
            <a:ext cx="777240" cy="8839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377977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72440" y="500752"/>
            <a:ext cx="4117290" cy="1026533"/>
          </a:xfrm>
          <a:prstGeom prst="rect">
            <a:avLst/>
          </a:prstGeom>
        </p:spPr>
      </p:pic>
      <p:sp>
        <p:nvSpPr>
          <p:cNvPr id="3" name="Title 5"/>
          <p:cNvSpPr txBox="1">
            <a:spLocks/>
          </p:cNvSpPr>
          <p:nvPr/>
        </p:nvSpPr>
        <p:spPr>
          <a:xfrm>
            <a:off x="3931603" y="552561"/>
            <a:ext cx="7208837" cy="66992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t>Need to know Questions</a:t>
            </a:r>
            <a:endParaRPr lang="en-US" b="1" dirty="0"/>
          </a:p>
        </p:txBody>
      </p:sp>
      <p:sp>
        <p:nvSpPr>
          <p:cNvPr id="4" name="TextBox 3"/>
          <p:cNvSpPr txBox="1"/>
          <p:nvPr/>
        </p:nvSpPr>
        <p:spPr>
          <a:xfrm>
            <a:off x="472440" y="1691640"/>
            <a:ext cx="11490960" cy="5078313"/>
          </a:xfrm>
          <a:prstGeom prst="rect">
            <a:avLst/>
          </a:prstGeom>
          <a:noFill/>
        </p:spPr>
        <p:txBody>
          <a:bodyPr wrap="square" rtlCol="0">
            <a:spAutoFit/>
          </a:bodyPr>
          <a:lstStyle/>
          <a:p>
            <a:pPr marL="457200" indent="-457200">
              <a:lnSpc>
                <a:spcPct val="150000"/>
              </a:lnSpc>
              <a:buFont typeface="+mj-lt"/>
              <a:buAutoNum type="arabicPeriod"/>
            </a:pPr>
            <a:r>
              <a:rPr lang="en-NZ" sz="2400" dirty="0"/>
              <a:t>What supports and resources are available to help me right now</a:t>
            </a:r>
            <a:r>
              <a:rPr lang="en-NZ" sz="2400" dirty="0" smtClean="0"/>
              <a:t>?</a:t>
            </a:r>
          </a:p>
          <a:p>
            <a:pPr marL="457200" indent="-457200">
              <a:lnSpc>
                <a:spcPct val="150000"/>
              </a:lnSpc>
              <a:buFont typeface="+mj-lt"/>
              <a:buAutoNum type="arabicPeriod"/>
            </a:pPr>
            <a:r>
              <a:rPr lang="en-NZ" sz="2400" dirty="0"/>
              <a:t>How could I use the school discipline system including stand downs and suspensions</a:t>
            </a:r>
            <a:r>
              <a:rPr lang="en-NZ" sz="2400" dirty="0" smtClean="0"/>
              <a:t>?</a:t>
            </a:r>
          </a:p>
          <a:p>
            <a:pPr marL="457200" indent="-457200">
              <a:lnSpc>
                <a:spcPct val="150000"/>
              </a:lnSpc>
              <a:buFont typeface="+mj-lt"/>
              <a:buAutoNum type="arabicPeriod"/>
            </a:pPr>
            <a:r>
              <a:rPr lang="en-NZ" sz="2400" dirty="0"/>
              <a:t>What are the future training options for our staff?  No silver bullets</a:t>
            </a:r>
            <a:r>
              <a:rPr lang="en-NZ" sz="2400" b="1" dirty="0"/>
              <a:t> </a:t>
            </a:r>
            <a:endParaRPr lang="en-NZ" sz="2400" b="1" dirty="0" smtClean="0"/>
          </a:p>
          <a:p>
            <a:pPr marL="457200" indent="-457200">
              <a:lnSpc>
                <a:spcPct val="150000"/>
              </a:lnSpc>
              <a:buFont typeface="+mj-lt"/>
              <a:buAutoNum type="arabicPeriod"/>
            </a:pPr>
            <a:r>
              <a:rPr lang="en-NZ" sz="2400" dirty="0"/>
              <a:t>When and why do we use restraint at our school and who is authorized to do so?</a:t>
            </a:r>
            <a:r>
              <a:rPr lang="en-NZ" sz="2400" b="1" dirty="0"/>
              <a:t> </a:t>
            </a:r>
            <a:endParaRPr lang="en-NZ" sz="2400" b="1" dirty="0" smtClean="0"/>
          </a:p>
          <a:p>
            <a:pPr marL="457200" indent="-457200">
              <a:lnSpc>
                <a:spcPct val="150000"/>
              </a:lnSpc>
              <a:buFont typeface="+mj-lt"/>
              <a:buAutoNum type="arabicPeriod"/>
            </a:pPr>
            <a:r>
              <a:rPr lang="en-NZ" sz="2400" dirty="0"/>
              <a:t>What elements does an effective </a:t>
            </a:r>
            <a:r>
              <a:rPr lang="en-NZ" sz="2400" dirty="0" smtClean="0"/>
              <a:t>behaviour </a:t>
            </a:r>
            <a:r>
              <a:rPr lang="en-NZ" sz="2400" dirty="0"/>
              <a:t>plan contain?</a:t>
            </a:r>
            <a:r>
              <a:rPr lang="en-NZ" sz="2400" b="1" dirty="0"/>
              <a:t> </a:t>
            </a:r>
            <a:endParaRPr lang="en-NZ" sz="2400" b="1" dirty="0" smtClean="0"/>
          </a:p>
          <a:p>
            <a:pPr marL="457200" indent="-457200">
              <a:lnSpc>
                <a:spcPct val="150000"/>
              </a:lnSpc>
              <a:buFont typeface="+mj-lt"/>
              <a:buAutoNum type="arabicPeriod"/>
            </a:pPr>
            <a:r>
              <a:rPr lang="en-US" sz="2400" dirty="0"/>
              <a:t>What reporting and notification is required after an incident and by whom</a:t>
            </a:r>
            <a:r>
              <a:rPr lang="en-US" sz="2400" dirty="0" smtClean="0"/>
              <a:t>?</a:t>
            </a:r>
          </a:p>
          <a:p>
            <a:pPr marL="457200" indent="-457200">
              <a:lnSpc>
                <a:spcPct val="150000"/>
              </a:lnSpc>
              <a:buFont typeface="+mj-lt"/>
              <a:buAutoNum type="arabicPeriod"/>
            </a:pPr>
            <a:r>
              <a:rPr lang="en-NZ" sz="2400" dirty="0"/>
              <a:t>Who are the immediate external agencies we can use and what is the referral criteria?</a:t>
            </a:r>
            <a:r>
              <a:rPr lang="en-NZ" sz="2400" b="1" dirty="0"/>
              <a:t> </a:t>
            </a:r>
            <a:endParaRPr lang="en-NZ" sz="2400" b="1" dirty="0" smtClean="0"/>
          </a:p>
          <a:p>
            <a:pPr marL="457200" indent="-457200">
              <a:lnSpc>
                <a:spcPct val="150000"/>
              </a:lnSpc>
              <a:buFont typeface="+mj-lt"/>
              <a:buAutoNum type="arabicPeriod"/>
            </a:pPr>
            <a:r>
              <a:rPr lang="en-NZ" sz="2400" dirty="0"/>
              <a:t>What supports are in place for me as the leader?  </a:t>
            </a:r>
            <a:r>
              <a:rPr lang="en-NZ" sz="2400" b="1" dirty="0"/>
              <a:t> </a:t>
            </a:r>
            <a:endParaRPr lang="en-NZ" sz="2400" b="1" dirty="0" smtClean="0"/>
          </a:p>
          <a:p>
            <a:pPr marL="457200" indent="-457200">
              <a:lnSpc>
                <a:spcPct val="150000"/>
              </a:lnSpc>
              <a:buFont typeface="+mj-lt"/>
              <a:buAutoNum type="arabicPeriod"/>
            </a:pPr>
            <a:r>
              <a:rPr lang="en-NZ" sz="2400" dirty="0"/>
              <a:t>How can I best manage parental expectations for support? </a:t>
            </a:r>
            <a:r>
              <a:rPr lang="en-NZ" sz="2400" b="1" dirty="0"/>
              <a:t>   </a:t>
            </a:r>
            <a:endParaRPr lang="en-US" sz="2400" dirty="0"/>
          </a:p>
        </p:txBody>
      </p:sp>
    </p:spTree>
    <p:extLst>
      <p:ext uri="{BB962C8B-B14F-4D97-AF65-F5344CB8AC3E}">
        <p14:creationId xmlns:p14="http://schemas.microsoft.com/office/powerpoint/2010/main" val="15229619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72440" y="500752"/>
            <a:ext cx="4117290" cy="1026533"/>
          </a:xfrm>
          <a:prstGeom prst="rect">
            <a:avLst/>
          </a:prstGeom>
        </p:spPr>
      </p:pic>
      <p:sp>
        <p:nvSpPr>
          <p:cNvPr id="3" name="Title 5"/>
          <p:cNvSpPr txBox="1">
            <a:spLocks/>
          </p:cNvSpPr>
          <p:nvPr/>
        </p:nvSpPr>
        <p:spPr>
          <a:xfrm>
            <a:off x="3931603" y="552561"/>
            <a:ext cx="7208837" cy="669925"/>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smtClean="0"/>
              <a:t>Reflective Questions </a:t>
            </a:r>
            <a:endParaRPr lang="en-US" b="1" dirty="0"/>
          </a:p>
        </p:txBody>
      </p:sp>
      <p:sp>
        <p:nvSpPr>
          <p:cNvPr id="5" name="TextBox 4"/>
          <p:cNvSpPr txBox="1"/>
          <p:nvPr/>
        </p:nvSpPr>
        <p:spPr>
          <a:xfrm>
            <a:off x="472439" y="1579092"/>
            <a:ext cx="11496403" cy="4549835"/>
          </a:xfrm>
          <a:prstGeom prst="rect">
            <a:avLst/>
          </a:prstGeom>
          <a:noFill/>
        </p:spPr>
        <p:txBody>
          <a:bodyPr wrap="square" rtlCol="0">
            <a:spAutoFit/>
          </a:bodyPr>
          <a:lstStyle/>
          <a:p>
            <a:pPr marL="342900" indent="-342900" fontAlgn="base">
              <a:lnSpc>
                <a:spcPct val="150000"/>
              </a:lnSpc>
              <a:buFont typeface="Arial" panose="020B0604020202020204" pitchFamily="34" charset="0"/>
              <a:buChar char="•"/>
            </a:pPr>
            <a:r>
              <a:rPr lang="en-NZ" sz="2800" dirty="0"/>
              <a:t>Does my school have a set of learning behaviour expectations that all staff and students and community understand? How have the above been communicated and consulted with the wider school community?</a:t>
            </a:r>
            <a:r>
              <a:rPr lang="en-NZ" sz="2800" b="1" dirty="0"/>
              <a:t> </a:t>
            </a:r>
          </a:p>
          <a:p>
            <a:pPr marL="342900" indent="-342900" fontAlgn="base">
              <a:lnSpc>
                <a:spcPct val="150000"/>
              </a:lnSpc>
              <a:buFont typeface="Arial" panose="020B0604020202020204" pitchFamily="34" charset="0"/>
              <a:buChar char="•"/>
            </a:pPr>
            <a:r>
              <a:rPr lang="en-NZ" sz="2800" dirty="0"/>
              <a:t>Are we all clear on our current systems and how to support safe responses in the case of crisis behaviour?</a:t>
            </a:r>
            <a:r>
              <a:rPr lang="en-NZ" sz="2800" b="1" dirty="0"/>
              <a:t> </a:t>
            </a:r>
          </a:p>
          <a:p>
            <a:pPr marL="342900" indent="-342900" fontAlgn="base">
              <a:lnSpc>
                <a:spcPct val="150000"/>
              </a:lnSpc>
              <a:buFont typeface="Arial" panose="020B0604020202020204" pitchFamily="34" charset="0"/>
              <a:buChar char="•"/>
            </a:pPr>
            <a:r>
              <a:rPr lang="en-NZ" sz="2800" dirty="0"/>
              <a:t>What are our systems for recognizing and acknowledging pro social behaviour? </a:t>
            </a:r>
            <a:r>
              <a:rPr lang="en-NZ" sz="2800" b="1" dirty="0"/>
              <a:t> </a:t>
            </a:r>
          </a:p>
        </p:txBody>
      </p:sp>
    </p:spTree>
    <p:extLst>
      <p:ext uri="{BB962C8B-B14F-4D97-AF65-F5344CB8AC3E}">
        <p14:creationId xmlns:p14="http://schemas.microsoft.com/office/powerpoint/2010/main" val="20598556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TotalTime>
  <Words>1394</Words>
  <Application>Microsoft Office PowerPoint</Application>
  <PresentationFormat>Widescreen</PresentationFormat>
  <Paragraphs>176</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Segoe UI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Griggs</dc:creator>
  <cp:lastModifiedBy>James Griggs</cp:lastModifiedBy>
  <cp:revision>18</cp:revision>
  <cp:lastPrinted>2018-06-25T02:07:27Z</cp:lastPrinted>
  <dcterms:created xsi:type="dcterms:W3CDTF">2018-06-21T05:31:57Z</dcterms:created>
  <dcterms:modified xsi:type="dcterms:W3CDTF">2018-06-25T02:07:36Z</dcterms:modified>
</cp:coreProperties>
</file>